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8" r:id="rId2"/>
  </p:sldMasterIdLst>
  <p:notesMasterIdLst>
    <p:notesMasterId r:id="rId42"/>
  </p:notesMasterIdLst>
  <p:handoutMasterIdLst>
    <p:handoutMasterId r:id="rId43"/>
  </p:handoutMasterIdLst>
  <p:sldIdLst>
    <p:sldId id="332" r:id="rId3"/>
    <p:sldId id="1828" r:id="rId4"/>
    <p:sldId id="289" r:id="rId5"/>
    <p:sldId id="319" r:id="rId6"/>
    <p:sldId id="320" r:id="rId7"/>
    <p:sldId id="322" r:id="rId8"/>
    <p:sldId id="323" r:id="rId9"/>
    <p:sldId id="324" r:id="rId10"/>
    <p:sldId id="329" r:id="rId11"/>
    <p:sldId id="262" r:id="rId12"/>
    <p:sldId id="258" r:id="rId13"/>
    <p:sldId id="259" r:id="rId14"/>
    <p:sldId id="333" r:id="rId15"/>
    <p:sldId id="334" r:id="rId16"/>
    <p:sldId id="263" r:id="rId17"/>
    <p:sldId id="265" r:id="rId18"/>
    <p:sldId id="264" r:id="rId19"/>
    <p:sldId id="266" r:id="rId20"/>
    <p:sldId id="267" r:id="rId21"/>
    <p:sldId id="268" r:id="rId22"/>
    <p:sldId id="269" r:id="rId23"/>
    <p:sldId id="270" r:id="rId24"/>
    <p:sldId id="271" r:id="rId25"/>
    <p:sldId id="1823" r:id="rId26"/>
    <p:sldId id="1825" r:id="rId27"/>
    <p:sldId id="273" r:id="rId28"/>
    <p:sldId id="274" r:id="rId29"/>
    <p:sldId id="272" r:id="rId30"/>
    <p:sldId id="279" r:id="rId31"/>
    <p:sldId id="260" r:id="rId32"/>
    <p:sldId id="330" r:id="rId33"/>
    <p:sldId id="331" r:id="rId34"/>
    <p:sldId id="326" r:id="rId35"/>
    <p:sldId id="327" r:id="rId36"/>
    <p:sldId id="328" r:id="rId37"/>
    <p:sldId id="282" r:id="rId38"/>
    <p:sldId id="283" r:id="rId39"/>
    <p:sldId id="284" r:id="rId40"/>
    <p:sldId id="285" r:id="rId41"/>
  </p:sldIdLst>
  <p:sldSz cx="12188825" cy="6858000"/>
  <p:notesSz cx="7010400" cy="9296400"/>
  <p:defaultTextStyle>
    <a:defPPr>
      <a:defRPr lang="en-US">
        <a:uFillTx/>
      </a:defRPr>
    </a:defPPr>
    <a:lvl1pPr algn="l" rtl="0" fontAlgn="base">
      <a:spcBef>
        <a:spcPct val="0"/>
      </a:spcBef>
      <a:spcAft>
        <a:spcPct val="0"/>
      </a:spcAft>
      <a:defRPr kern="1200">
        <a:solidFill>
          <a:schemeClr val="tx1"/>
        </a:solidFill>
        <a:uFillTx/>
        <a:latin typeface="Arial" charset="0"/>
        <a:ea typeface="+mn-ea"/>
        <a:cs typeface="Arial" charset="0"/>
      </a:defRPr>
    </a:lvl1pPr>
    <a:lvl2pPr marL="457200" algn="l" rtl="0" fontAlgn="base">
      <a:spcBef>
        <a:spcPct val="0"/>
      </a:spcBef>
      <a:spcAft>
        <a:spcPct val="0"/>
      </a:spcAft>
      <a:defRPr kern="1200">
        <a:solidFill>
          <a:schemeClr val="tx1"/>
        </a:solidFill>
        <a:uFillTx/>
        <a:latin typeface="Arial" charset="0"/>
        <a:ea typeface="+mn-ea"/>
        <a:cs typeface="Arial" charset="0"/>
      </a:defRPr>
    </a:lvl2pPr>
    <a:lvl3pPr marL="914400" algn="l" rtl="0" fontAlgn="base">
      <a:spcBef>
        <a:spcPct val="0"/>
      </a:spcBef>
      <a:spcAft>
        <a:spcPct val="0"/>
      </a:spcAft>
      <a:defRPr kern="1200">
        <a:solidFill>
          <a:schemeClr val="tx1"/>
        </a:solidFill>
        <a:uFillTx/>
        <a:latin typeface="Arial" charset="0"/>
        <a:ea typeface="+mn-ea"/>
        <a:cs typeface="Arial" charset="0"/>
      </a:defRPr>
    </a:lvl3pPr>
    <a:lvl4pPr marL="1371600" algn="l" rtl="0" fontAlgn="base">
      <a:spcBef>
        <a:spcPct val="0"/>
      </a:spcBef>
      <a:spcAft>
        <a:spcPct val="0"/>
      </a:spcAft>
      <a:defRPr kern="1200">
        <a:solidFill>
          <a:schemeClr val="tx1"/>
        </a:solidFill>
        <a:uFillTx/>
        <a:latin typeface="Arial" charset="0"/>
        <a:ea typeface="+mn-ea"/>
        <a:cs typeface="Arial" charset="0"/>
      </a:defRPr>
    </a:lvl4pPr>
    <a:lvl5pPr marL="1828800" algn="l" rtl="0" fontAlgn="base">
      <a:spcBef>
        <a:spcPct val="0"/>
      </a:spcBef>
      <a:spcAft>
        <a:spcPct val="0"/>
      </a:spcAft>
      <a:defRPr kern="1200">
        <a:solidFill>
          <a:schemeClr val="tx1"/>
        </a:solidFill>
        <a:uFillTx/>
        <a:latin typeface="Arial" charset="0"/>
        <a:ea typeface="+mn-ea"/>
        <a:cs typeface="Arial" charset="0"/>
      </a:defRPr>
    </a:lvl5pPr>
    <a:lvl6pPr marL="2286000" algn="l" defTabSz="914400" rtl="0" eaLnBrk="1" latinLnBrk="0" hangingPunct="1">
      <a:defRPr kern="1200">
        <a:solidFill>
          <a:schemeClr val="tx1"/>
        </a:solidFill>
        <a:uFillTx/>
        <a:latin typeface="Arial" charset="0"/>
        <a:ea typeface="+mn-ea"/>
        <a:cs typeface="Arial" charset="0"/>
      </a:defRPr>
    </a:lvl6pPr>
    <a:lvl7pPr marL="2743200" algn="l" defTabSz="914400" rtl="0" eaLnBrk="1" latinLnBrk="0" hangingPunct="1">
      <a:defRPr kern="1200">
        <a:solidFill>
          <a:schemeClr val="tx1"/>
        </a:solidFill>
        <a:uFillTx/>
        <a:latin typeface="Arial" charset="0"/>
        <a:ea typeface="+mn-ea"/>
        <a:cs typeface="Arial" charset="0"/>
      </a:defRPr>
    </a:lvl7pPr>
    <a:lvl8pPr marL="3200400" algn="l" defTabSz="914400" rtl="0" eaLnBrk="1" latinLnBrk="0" hangingPunct="1">
      <a:defRPr kern="1200">
        <a:solidFill>
          <a:schemeClr val="tx1"/>
        </a:solidFill>
        <a:uFillTx/>
        <a:latin typeface="Arial" charset="0"/>
        <a:ea typeface="+mn-ea"/>
        <a:cs typeface="Arial" charset="0"/>
      </a:defRPr>
    </a:lvl8pPr>
    <a:lvl9pPr marL="3657600" algn="l" defTabSz="914400" rtl="0" eaLnBrk="1" latinLnBrk="0" hangingPunct="1">
      <a:defRPr kern="1200">
        <a:solidFill>
          <a:schemeClr val="tx1"/>
        </a:solidFill>
        <a:uFillTx/>
        <a:latin typeface="Arial" charset="0"/>
        <a:ea typeface="+mn-ea"/>
        <a:cs typeface="Arial" charset="0"/>
      </a:defRPr>
    </a:lvl9pPr>
  </p:defaultTextStyle>
  <p:extLst>
    <p:ext uri="{EFAFB233-063F-42B5-8137-9DF3F51BA10A}">
      <p15:sldGuideLst xmlns:p15="http://schemas.microsoft.com/office/powerpoint/2012/main">
        <p15:guide id="1" orient="horz" pos="4153">
          <p15:clr>
            <a:srgbClr val="A4A3A4"/>
          </p15:clr>
        </p15:guide>
        <p15:guide id="2" pos="282">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ernholdt, David" initials="" lastIdx="0"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srgbClr val="000000"/>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srgbClr val="000000"/>
        </a:fontRef>
        <a:schemeClr val="lt1"/>
      </a:tcTxStyle>
      <a:tcStyle>
        <a:tcBdr/>
        <a:fill>
          <a:solidFill>
            <a:schemeClr val="accent1"/>
          </a:solidFill>
        </a:fill>
      </a:tcStyle>
    </a:lastCol>
    <a:firstCol>
      <a:tcTxStyle b="on">
        <a:fontRef idx="minor">
          <a:srgbClr val="000000"/>
        </a:fontRef>
        <a:schemeClr val="lt1"/>
      </a:tcTxStyle>
      <a:tcStyle>
        <a:tcBdr/>
        <a:fill>
          <a:solidFill>
            <a:schemeClr val="accent1"/>
          </a:solidFill>
        </a:fill>
      </a:tcStyle>
    </a:firstCol>
    <a:lastRow>
      <a:tcTxStyle b="on">
        <a:fontRef idx="minor">
          <a:srgbClr val="000000"/>
        </a:fontRef>
        <a:schemeClr val="lt1"/>
      </a:tcTxStyle>
      <a:tcStyle>
        <a:tcBdr>
          <a:top>
            <a:ln w="38100" cmpd="sng">
              <a:solidFill>
                <a:schemeClr val="lt1"/>
              </a:solidFill>
            </a:ln>
          </a:top>
        </a:tcBdr>
        <a:fill>
          <a:solidFill>
            <a:schemeClr val="accent1"/>
          </a:solidFill>
        </a:fill>
      </a:tcStyle>
    </a:lastRow>
    <a:firstRow>
      <a:tcTxStyle b="on">
        <a:fontRef idx="minor">
          <a:srgbClr val="000000"/>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srgbClr val="000000"/>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srgbClr val="000000"/>
        </a:fontRef>
        <a:schemeClr val="lt1"/>
      </a:tcTxStyle>
      <a:tcStyle>
        <a:tcBdr/>
        <a:fill>
          <a:solidFill>
            <a:schemeClr val="accent2"/>
          </a:solidFill>
        </a:fill>
      </a:tcStyle>
    </a:lastCol>
    <a:firstCol>
      <a:tcTxStyle b="on">
        <a:fontRef idx="minor">
          <a:srgbClr val="000000"/>
        </a:fontRef>
        <a:schemeClr val="lt1"/>
      </a:tcTxStyle>
      <a:tcStyle>
        <a:tcBdr/>
        <a:fill>
          <a:solidFill>
            <a:schemeClr val="accent2"/>
          </a:solidFill>
        </a:fill>
      </a:tcStyle>
    </a:firstCol>
    <a:lastRow>
      <a:tcTxStyle b="on">
        <a:fontRef idx="minor">
          <a:srgbClr val="000000"/>
        </a:fontRef>
        <a:schemeClr val="lt1"/>
      </a:tcTxStyle>
      <a:tcStyle>
        <a:tcBdr>
          <a:top>
            <a:ln w="38100" cmpd="sng">
              <a:solidFill>
                <a:schemeClr val="lt1"/>
              </a:solidFill>
            </a:ln>
          </a:top>
        </a:tcBdr>
        <a:fill>
          <a:solidFill>
            <a:schemeClr val="accent2"/>
          </a:solidFill>
        </a:fill>
      </a:tcStyle>
    </a:lastRow>
    <a:firstRow>
      <a:tcTxStyle b="on">
        <a:fontRef idx="minor">
          <a:srgbClr val="000000"/>
        </a:fontRef>
        <a:schemeClr val="lt1"/>
      </a:tcTxStyle>
      <a:tcStyle>
        <a:tcBdr>
          <a:bottom>
            <a:ln w="38100" cmpd="sng">
              <a:solidFill>
                <a:schemeClr val="lt1"/>
              </a:solidFill>
            </a:ln>
          </a:bottom>
        </a:tcBdr>
        <a:fill>
          <a:solidFill>
            <a:schemeClr val="accent2"/>
          </a:solidFill>
        </a:fill>
      </a:tcStyle>
    </a:firstRow>
  </a:tblStyle>
  <a:tblStyle styleId="{85BE263C-DBD7-4A20-BB59-AAB30ACAA65A}" styleName="Medium Style 3 - Accent 2">
    <a:wholeTbl>
      <a:tcTxStyle>
        <a:fontRef idx="minor">
          <a:srgbClr val="00000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rgbClr val="000000"/>
        </a:fontRef>
        <a:schemeClr val="lt1"/>
      </a:tcTxStyle>
      <a:tcStyle>
        <a:tcBdr/>
        <a:fill>
          <a:solidFill>
            <a:schemeClr val="accent2"/>
          </a:solidFill>
        </a:fill>
      </a:tcStyle>
    </a:lastCol>
    <a:firstCol>
      <a:tcTxStyle b="on">
        <a:fontRef idx="minor">
          <a:srgbClr val="00000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rgbClr val="000000"/>
        </a:fontRef>
        <a:schemeClr val="dk1"/>
      </a:tcTxStyle>
      <a:tcStyle>
        <a:tcBdr/>
      </a:tcStyle>
    </a:seCell>
    <a:swCell>
      <a:tcTxStyle b="on">
        <a:fontRef idx="minor">
          <a:srgbClr val="000000"/>
        </a:fontRef>
        <a:schemeClr val="dk1"/>
      </a:tcTxStyle>
      <a:tcStyle>
        <a:tcBdr/>
      </a:tcStyle>
    </a:swCell>
    <a:firstRow>
      <a:tcTxStyle b="on">
        <a:fontRef idx="minor">
          <a:srgbClr val="000000"/>
        </a:fontRef>
        <a:schemeClr val="lt1"/>
      </a:tcTxStyle>
      <a:tcStyle>
        <a:tcBdr>
          <a:bottom>
            <a:ln w="25400" cmpd="sng">
              <a:solidFill>
                <a:schemeClr val="dk1"/>
              </a:solidFill>
            </a:ln>
          </a:bottom>
        </a:tcBdr>
        <a:fill>
          <a:solidFill>
            <a:schemeClr val="accent2"/>
          </a:solidFill>
        </a:fill>
      </a:tcStyle>
    </a:firstRow>
  </a:tblStyle>
  <a:tblStyle styleId="{3B4B98B0-60AC-42C2-AFA5-B58CD77FA1E5}" styleName="Light Style 1 - Accent 1">
    <a:wholeTbl>
      <a:tcTxStyle>
        <a:fontRef idx="minor">
          <a:srgbClr val="00000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C083E6E3-FA7D-4D7B-A595-EF9225AFEA82}" styleName="Light Style 1 - Accent 3">
    <a:wholeTbl>
      <a:tcTxStyle>
        <a:fontRef idx="minor">
          <a:srgbClr val="00000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5FD0F851-EC5A-4D38-B0AD-8093EC10F338}" styleName="Light Style 1 - Accent 5">
    <a:wholeTbl>
      <a:tcTxStyle>
        <a:fontRef idx="minor">
          <a:srgbClr val="00000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0E3FDE45-AF77-4B5C-9715-49D594BDF05E}" styleName="Light Style 1 - Accent 2">
    <a:wholeTbl>
      <a:tcTxStyle>
        <a:fontRef idx="minor">
          <a:srgbClr val="00000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F5AB1C69-6EDB-4FF4-983F-18BD219EF322}" styleName="Medium Style 2 - Accent 3">
    <a:wholeTbl>
      <a:tcTxStyle>
        <a:fontRef idx="minor">
          <a:srgbClr val="000000"/>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srgbClr val="000000"/>
        </a:fontRef>
        <a:schemeClr val="lt1"/>
      </a:tcTxStyle>
      <a:tcStyle>
        <a:tcBdr/>
        <a:fill>
          <a:solidFill>
            <a:schemeClr val="accent3"/>
          </a:solidFill>
        </a:fill>
      </a:tcStyle>
    </a:lastCol>
    <a:firstCol>
      <a:tcTxStyle b="on">
        <a:fontRef idx="minor">
          <a:srgbClr val="000000"/>
        </a:fontRef>
        <a:schemeClr val="lt1"/>
      </a:tcTxStyle>
      <a:tcStyle>
        <a:tcBdr/>
        <a:fill>
          <a:solidFill>
            <a:schemeClr val="accent3"/>
          </a:solidFill>
        </a:fill>
      </a:tcStyle>
    </a:firstCol>
    <a:lastRow>
      <a:tcTxStyle b="on">
        <a:fontRef idx="minor">
          <a:srgbClr val="000000"/>
        </a:fontRef>
        <a:schemeClr val="lt1"/>
      </a:tcTxStyle>
      <a:tcStyle>
        <a:tcBdr>
          <a:top>
            <a:ln w="38100" cmpd="sng">
              <a:solidFill>
                <a:schemeClr val="lt1"/>
              </a:solidFill>
            </a:ln>
          </a:top>
        </a:tcBdr>
        <a:fill>
          <a:solidFill>
            <a:schemeClr val="accent3"/>
          </a:solidFill>
        </a:fill>
      </a:tcStyle>
    </a:lastRow>
    <a:firstRow>
      <a:tcTxStyle b="on">
        <a:fontRef idx="minor">
          <a:srgbClr val="000000"/>
        </a:fontRef>
        <a:schemeClr val="lt1"/>
      </a:tcTxStyle>
      <a:tcStyle>
        <a:tcBdr>
          <a:bottom>
            <a:ln w="38100" cmpd="sng">
              <a:solidFill>
                <a:schemeClr val="lt1"/>
              </a:solidFill>
            </a:ln>
          </a:bottom>
        </a:tcBdr>
        <a:fill>
          <a:solidFill>
            <a:schemeClr val="accent3"/>
          </a:solidFill>
        </a:fill>
      </a:tcStyle>
    </a:firstRow>
  </a:tblStyle>
  <a:tblStyle styleId="{D27102A9-8310-4765-A935-A1911B00CA55}" styleName="Light Style 1 - Accent 4">
    <a:wholeTbl>
      <a:tcTxStyle>
        <a:fontRef idx="minor">
          <a:srgbClr val="00000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765" autoAdjust="0"/>
    <p:restoredTop sz="95687" autoAdjust="0"/>
  </p:normalViewPr>
  <p:slideViewPr>
    <p:cSldViewPr snapToGrid="0" showGuides="1">
      <p:cViewPr varScale="1">
        <p:scale>
          <a:sx n="116" d="100"/>
          <a:sy n="116" d="100"/>
        </p:scale>
        <p:origin x="715" y="77"/>
      </p:cViewPr>
      <p:guideLst>
        <p:guide orient="horz" pos="4153"/>
        <p:guide pos="282"/>
      </p:guideLst>
    </p:cSldViewPr>
  </p:slideViewPr>
  <p:notesTextViewPr>
    <p:cViewPr>
      <p:scale>
        <a:sx n="1" d="1"/>
        <a:sy n="1" d="1"/>
      </p:scale>
      <p:origin x="0" y="0"/>
    </p:cViewPr>
  </p:notesTextViewPr>
  <p:sorterViewPr>
    <p:cViewPr varScale="1">
      <p:scale>
        <a:sx n="100" d="100"/>
        <a:sy n="100" d="100"/>
      </p:scale>
      <p:origin x="0" y="0"/>
    </p:cViewPr>
  </p:sorterViewPr>
  <p:notesViewPr>
    <p:cSldViewPr snapToGrid="0" showGuides="1">
      <p:cViewPr varScale="1">
        <p:scale>
          <a:sx n="55" d="100"/>
          <a:sy n="55" d="100"/>
        </p:scale>
        <p:origin x="-1472" y="-64"/>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notesMaster" Target="notesMasters/notesMaster1.xml"/><Relationship Id="rId47"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commentAuthors" Target="commentAuthor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handoutMaster" Target="handoutMasters/handoutMaster1.xml"/><Relationship Id="rId48"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uFillTx/>
              </a:defRPr>
            </a:lvl1pPr>
          </a:lstStyle>
          <a:p>
            <a:endParaRPr lang="en-US" dirty="0">
              <a:uFillTx/>
            </a:endParaRPr>
          </a:p>
        </p:txBody>
      </p:sp>
      <p:sp>
        <p:nvSpPr>
          <p:cNvPr id="3" name="Date Placeholder 2"/>
          <p:cNvSpPr>
            <a:spLocks noGrp="1"/>
          </p:cNvSpPr>
          <p:nvPr>
            <p:ph type="dt" sz="quarter" idx="1"/>
          </p:nvPr>
        </p:nvSpPr>
        <p:spPr>
          <a:xfrm>
            <a:off x="3970338" y="0"/>
            <a:ext cx="3038475" cy="465138"/>
          </a:xfrm>
          <a:prstGeom prst="rect">
            <a:avLst/>
          </a:prstGeom>
        </p:spPr>
        <p:txBody>
          <a:bodyPr vert="horz" lIns="91440" tIns="45720" rIns="91440" bIns="45720" rtlCol="0"/>
          <a:lstStyle>
            <a:lvl1pPr algn="r">
              <a:defRPr sz="1200">
                <a:uFillTx/>
              </a:defRPr>
            </a:lvl1pPr>
          </a:lstStyle>
          <a:p>
            <a:fld id="{0B842F42-2CE9-4E35-95C1-410DC08A50B1}" type="datetimeFigureOut">
              <a:rPr lang="en-US" smtClean="0">
                <a:uFillTx/>
              </a:rPr>
              <a:t>5/21/2021</a:t>
            </a:fld>
            <a:endParaRPr lang="en-US" dirty="0">
              <a:uFillTx/>
            </a:endParaRPr>
          </a:p>
        </p:txBody>
      </p:sp>
      <p:sp>
        <p:nvSpPr>
          <p:cNvPr id="4" name="Footer Placeholder 3"/>
          <p:cNvSpPr>
            <a:spLocks noGrp="1"/>
          </p:cNvSpPr>
          <p:nvPr>
            <p:ph type="ftr" sz="quarter" idx="2"/>
          </p:nvPr>
        </p:nvSpPr>
        <p:spPr>
          <a:xfrm>
            <a:off x="0" y="8829675"/>
            <a:ext cx="3038475" cy="465138"/>
          </a:xfrm>
          <a:prstGeom prst="rect">
            <a:avLst/>
          </a:prstGeom>
        </p:spPr>
        <p:txBody>
          <a:bodyPr vert="horz" lIns="91440" tIns="45720" rIns="91440" bIns="45720" rtlCol="0" anchor="b"/>
          <a:lstStyle>
            <a:lvl1pPr algn="l">
              <a:defRPr sz="1200">
                <a:uFillTx/>
              </a:defRPr>
            </a:lvl1pPr>
          </a:lstStyle>
          <a:p>
            <a:endParaRPr lang="en-US" dirty="0">
              <a:uFillTx/>
            </a:endParaRPr>
          </a:p>
        </p:txBody>
      </p:sp>
      <p:sp>
        <p:nvSpPr>
          <p:cNvPr id="5" name="Slide Number Placeholder 4"/>
          <p:cNvSpPr>
            <a:spLocks noGrp="1"/>
          </p:cNvSpPr>
          <p:nvPr>
            <p:ph type="sldNum" sz="quarter" idx="3"/>
          </p:nvPr>
        </p:nvSpPr>
        <p:spPr>
          <a:xfrm>
            <a:off x="3970338" y="8829675"/>
            <a:ext cx="3038475" cy="465138"/>
          </a:xfrm>
          <a:prstGeom prst="rect">
            <a:avLst/>
          </a:prstGeom>
        </p:spPr>
        <p:txBody>
          <a:bodyPr vert="horz" lIns="91440" tIns="45720" rIns="91440" bIns="45720" rtlCol="0" anchor="b"/>
          <a:lstStyle>
            <a:lvl1pPr algn="r">
              <a:defRPr sz="1200">
                <a:uFillTx/>
              </a:defRPr>
            </a:lvl1pPr>
          </a:lstStyle>
          <a:p>
            <a:fld id="{26F2E89A-4FDF-4617-8DDF-BE2769EE821E}" type="slidenum">
              <a:rPr lang="en-US" smtClean="0">
                <a:uFillTx/>
              </a:rPr>
              <a:t>‹#›</a:t>
            </a:fld>
            <a:endParaRPr lang="en-US" dirty="0">
              <a:uFillTx/>
            </a:endParaRPr>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uFillTx/>
              </a:defRPr>
            </a:lvl1pPr>
          </a:lstStyle>
          <a:p>
            <a:endParaRPr lang="en-US" dirty="0">
              <a:uFillTx/>
            </a:endParaRPr>
          </a:p>
        </p:txBody>
      </p:sp>
      <p:sp>
        <p:nvSpPr>
          <p:cNvPr id="3" name="Date Placeholder 2"/>
          <p:cNvSpPr>
            <a:spLocks noGrp="1"/>
          </p:cNvSpPr>
          <p:nvPr>
            <p:ph type="dt" idx="1"/>
          </p:nvPr>
        </p:nvSpPr>
        <p:spPr>
          <a:xfrm>
            <a:off x="3970338" y="0"/>
            <a:ext cx="3038475" cy="465138"/>
          </a:xfrm>
          <a:prstGeom prst="rect">
            <a:avLst/>
          </a:prstGeom>
        </p:spPr>
        <p:txBody>
          <a:bodyPr vert="horz" lIns="91440" tIns="45720" rIns="91440" bIns="45720" rtlCol="0"/>
          <a:lstStyle>
            <a:lvl1pPr algn="r">
              <a:defRPr sz="1200">
                <a:uFillTx/>
              </a:defRPr>
            </a:lvl1pPr>
          </a:lstStyle>
          <a:p>
            <a:fld id="{6F282904-F315-4730-8D91-37D99E141A6F}" type="datetimeFigureOut">
              <a:rPr lang="en-US" smtClean="0">
                <a:uFillTx/>
              </a:rPr>
              <a:t>5/21/2021</a:t>
            </a:fld>
            <a:endParaRPr lang="en-US" dirty="0">
              <a:uFillTx/>
            </a:endParaRPr>
          </a:p>
        </p:txBody>
      </p:sp>
      <p:sp>
        <p:nvSpPr>
          <p:cNvPr id="4" name="Slide Image Placeholder 3"/>
          <p:cNvSpPr>
            <a:spLocks noGrp="1" noRot="1" noChangeAspect="1"/>
          </p:cNvSpPr>
          <p:nvPr>
            <p:ph type="sldImg" idx="2"/>
          </p:nvPr>
        </p:nvSpPr>
        <p:spPr>
          <a:xfrm>
            <a:off x="407988" y="696913"/>
            <a:ext cx="6194425" cy="3486150"/>
          </a:xfrm>
          <a:prstGeom prst="rect">
            <a:avLst/>
          </a:prstGeom>
          <a:noFill/>
          <a:ln w="12700">
            <a:solidFill>
              <a:srgbClr val="000000"/>
            </a:solidFill>
          </a:ln>
        </p:spPr>
        <p:txBody>
          <a:bodyPr vert="horz" lIns="91440" tIns="45720" rIns="91440" bIns="45720" rtlCol="0" anchor="ctr"/>
          <a:lstStyle/>
          <a:p>
            <a:endParaRPr lang="en-US" dirty="0">
              <a:uFillTx/>
            </a:endParaRPr>
          </a:p>
        </p:txBody>
      </p:sp>
      <p:sp>
        <p:nvSpPr>
          <p:cNvPr id="5" name="Notes Placeholder 4"/>
          <p:cNvSpPr>
            <a:spLocks noGrp="1"/>
          </p:cNvSpPr>
          <p:nvPr>
            <p:ph type="body" sz="quarter" idx="3"/>
          </p:nvPr>
        </p:nvSpPr>
        <p:spPr>
          <a:xfrm>
            <a:off x="701675" y="4416425"/>
            <a:ext cx="5607050" cy="4183063"/>
          </a:xfrm>
          <a:prstGeom prst="rect">
            <a:avLst/>
          </a:prstGeom>
        </p:spPr>
        <p:txBody>
          <a:bodyPr vert="horz" lIns="91440" tIns="45720" rIns="91440" bIns="45720" rtlCol="0"/>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p>
        </p:txBody>
      </p:sp>
      <p:sp>
        <p:nvSpPr>
          <p:cNvPr id="6" name="Footer Placeholder 5"/>
          <p:cNvSpPr>
            <a:spLocks noGrp="1"/>
          </p:cNvSpPr>
          <p:nvPr>
            <p:ph type="ftr" sz="quarter" idx="4"/>
          </p:nvPr>
        </p:nvSpPr>
        <p:spPr>
          <a:xfrm>
            <a:off x="0" y="8829675"/>
            <a:ext cx="3038475" cy="465138"/>
          </a:xfrm>
          <a:prstGeom prst="rect">
            <a:avLst/>
          </a:prstGeom>
        </p:spPr>
        <p:txBody>
          <a:bodyPr vert="horz" lIns="91440" tIns="45720" rIns="91440" bIns="45720" rtlCol="0" anchor="b"/>
          <a:lstStyle>
            <a:lvl1pPr algn="l">
              <a:defRPr sz="1200">
                <a:uFillTx/>
              </a:defRPr>
            </a:lvl1pPr>
          </a:lstStyle>
          <a:p>
            <a:endParaRPr lang="en-US" dirty="0">
              <a:uFillTx/>
            </a:endParaRPr>
          </a:p>
        </p:txBody>
      </p:sp>
      <p:sp>
        <p:nvSpPr>
          <p:cNvPr id="7" name="Slide Number Placeholder 6"/>
          <p:cNvSpPr>
            <a:spLocks noGrp="1"/>
          </p:cNvSpPr>
          <p:nvPr>
            <p:ph type="sldNum" sz="quarter" idx="5"/>
          </p:nvPr>
        </p:nvSpPr>
        <p:spPr>
          <a:xfrm>
            <a:off x="3970338" y="8829675"/>
            <a:ext cx="3038475" cy="465138"/>
          </a:xfrm>
          <a:prstGeom prst="rect">
            <a:avLst/>
          </a:prstGeom>
        </p:spPr>
        <p:txBody>
          <a:bodyPr vert="horz" lIns="91440" tIns="45720" rIns="91440" bIns="45720" rtlCol="0" anchor="b"/>
          <a:lstStyle>
            <a:lvl1pPr algn="r">
              <a:defRPr sz="1200">
                <a:uFillTx/>
              </a:defRPr>
            </a:lvl1pPr>
          </a:lstStyle>
          <a:p>
            <a:fld id="{54E672D7-8E2D-4611-973D-F4591A707C34}" type="slidenum">
              <a:rPr lang="en-US" smtClean="0">
                <a:uFillTx/>
              </a:rPr>
              <a:t>‹#›</a:t>
            </a:fld>
            <a:endParaRPr lang="en-US" dirty="0">
              <a:uFillTx/>
            </a:endParaRP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uFillTx/>
        <a:latin typeface="+mn-lt"/>
        <a:ea typeface="+mn-ea"/>
        <a:cs typeface="+mn-cs"/>
      </a:defRPr>
    </a:lvl1pPr>
    <a:lvl2pPr marL="457200" algn="l" defTabSz="914400" rtl="0" eaLnBrk="1" latinLnBrk="0" hangingPunct="1">
      <a:defRPr sz="1200" kern="1200">
        <a:solidFill>
          <a:schemeClr val="tx1"/>
        </a:solidFill>
        <a:uFillTx/>
        <a:latin typeface="+mn-lt"/>
        <a:ea typeface="+mn-ea"/>
        <a:cs typeface="+mn-cs"/>
      </a:defRPr>
    </a:lvl2pPr>
    <a:lvl3pPr marL="914400" algn="l" defTabSz="914400" rtl="0" eaLnBrk="1" latinLnBrk="0" hangingPunct="1">
      <a:defRPr sz="1200" kern="1200">
        <a:solidFill>
          <a:schemeClr val="tx1"/>
        </a:solidFill>
        <a:uFillTx/>
        <a:latin typeface="+mn-lt"/>
        <a:ea typeface="+mn-ea"/>
        <a:cs typeface="+mn-cs"/>
      </a:defRPr>
    </a:lvl3pPr>
    <a:lvl4pPr marL="1371600" algn="l" defTabSz="914400" rtl="0" eaLnBrk="1" latinLnBrk="0" hangingPunct="1">
      <a:defRPr sz="1200" kern="1200">
        <a:solidFill>
          <a:schemeClr val="tx1"/>
        </a:solidFill>
        <a:uFillTx/>
        <a:latin typeface="+mn-lt"/>
        <a:ea typeface="+mn-ea"/>
        <a:cs typeface="+mn-cs"/>
      </a:defRPr>
    </a:lvl4pPr>
    <a:lvl5pPr marL="1828800" algn="l" defTabSz="914400" rtl="0" eaLnBrk="1" latinLnBrk="0" hangingPunct="1">
      <a:defRPr sz="1200" kern="1200">
        <a:solidFill>
          <a:schemeClr val="tx1"/>
        </a:solidFill>
        <a:uFillTx/>
        <a:latin typeface="+mn-lt"/>
        <a:ea typeface="+mn-ea"/>
        <a:cs typeface="+mn-cs"/>
      </a:defRPr>
    </a:lvl5pPr>
    <a:lvl6pPr marL="2286000" algn="l" defTabSz="914400" rtl="0" eaLnBrk="1" latinLnBrk="0" hangingPunct="1">
      <a:defRPr sz="1200" kern="1200">
        <a:solidFill>
          <a:schemeClr val="tx1"/>
        </a:solidFill>
        <a:uFillTx/>
        <a:latin typeface="+mn-lt"/>
        <a:ea typeface="+mn-ea"/>
        <a:cs typeface="+mn-cs"/>
      </a:defRPr>
    </a:lvl6pPr>
    <a:lvl7pPr marL="2743200" algn="l" defTabSz="914400" rtl="0" eaLnBrk="1" latinLnBrk="0" hangingPunct="1">
      <a:defRPr sz="1200" kern="1200">
        <a:solidFill>
          <a:schemeClr val="tx1"/>
        </a:solidFill>
        <a:uFillTx/>
        <a:latin typeface="+mn-lt"/>
        <a:ea typeface="+mn-ea"/>
        <a:cs typeface="+mn-cs"/>
      </a:defRPr>
    </a:lvl7pPr>
    <a:lvl8pPr marL="3200400" algn="l" defTabSz="914400" rtl="0" eaLnBrk="1" latinLnBrk="0" hangingPunct="1">
      <a:defRPr sz="1200" kern="1200">
        <a:solidFill>
          <a:schemeClr val="tx1"/>
        </a:solidFill>
        <a:uFillTx/>
        <a:latin typeface="+mn-lt"/>
        <a:ea typeface="+mn-ea"/>
        <a:cs typeface="+mn-cs"/>
      </a:defRPr>
    </a:lvl8pPr>
    <a:lvl9pPr marL="3657600" algn="l" defTabSz="914400" rtl="0" eaLnBrk="1" latinLnBrk="0" hangingPunct="1">
      <a:defRPr sz="1200" kern="1200">
        <a:solidFill>
          <a:schemeClr val="tx1"/>
        </a:solidFill>
        <a:uFillTx/>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E672D7-8E2D-4611-973D-F4591A707C34}" type="slidenum">
              <a:rPr lang="en-US" smtClean="0"/>
              <a:t>35</a:t>
            </a:fld>
            <a:endParaRPr lang="en-US"/>
          </a:p>
        </p:txBody>
      </p:sp>
    </p:spTree>
    <p:extLst>
      <p:ext uri="{BB962C8B-B14F-4D97-AF65-F5344CB8AC3E}">
        <p14:creationId xmlns:p14="http://schemas.microsoft.com/office/powerpoint/2010/main" val="10258281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8.png"/><Relationship Id="rId7"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2.xml"/><Relationship Id="rId6" Type="http://schemas.microsoft.com/office/2007/relationships/hdphoto" Target="../media/hdphoto2.wdp"/><Relationship Id="rId5" Type="http://schemas.openxmlformats.org/officeDocument/2006/relationships/image" Target="../media/image9.png"/><Relationship Id="rId4" Type="http://schemas.microsoft.com/office/2007/relationships/hdphoto" Target="../media/hdphoto1.wdp"/></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7_Title Slide">
    <p:spTree>
      <p:nvGrpSpPr>
        <p:cNvPr id="1" name=""/>
        <p:cNvGrpSpPr/>
        <p:nvPr/>
      </p:nvGrpSpPr>
      <p:grpSpPr>
        <a:xfrm>
          <a:off x="0" y="0"/>
          <a:ext cx="0" cy="0"/>
          <a:chOff x="0" y="0"/>
          <a:chExt cx="0" cy="0"/>
        </a:xfrm>
      </p:grpSpPr>
      <p:sp>
        <p:nvSpPr>
          <p:cNvPr id="22" name="Rectangle 21"/>
          <p:cNvSpPr>
            <a:spLocks/>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rtlCol="0" fromWordArt="0" anchor="ctr" anchorCtr="0" forceAA="0" compatLnSpc="1">
            <a:prstTxWarp prst="textNoShape">
              <a:avLst/>
            </a:prstTxWarp>
            <a:noAutofit/>
          </a:bodyPr>
          <a:lstStyle/>
          <a:p>
            <a:pPr algn="ctr">
              <a:lnSpc>
                <a:spcPct val="90000"/>
              </a:lnSpc>
            </a:pPr>
            <a:endParaRPr lang="en-US" dirty="0">
              <a:solidFill>
                <a:schemeClr val="tx1"/>
              </a:solidFill>
              <a:uFillTx/>
            </a:endParaRPr>
          </a:p>
        </p:txBody>
      </p:sp>
      <p:sp>
        <p:nvSpPr>
          <p:cNvPr id="2" name="Title 1"/>
          <p:cNvSpPr>
            <a:spLocks noGrp="1"/>
          </p:cNvSpPr>
          <p:nvPr userDrawn="1">
            <p:ph type="ctrTitle"/>
          </p:nvPr>
        </p:nvSpPr>
        <p:spPr>
          <a:xfrm>
            <a:off x="365760" y="411480"/>
            <a:ext cx="6962455" cy="510909"/>
          </a:xfrm>
        </p:spPr>
        <p:txBody>
          <a:bodyPr/>
          <a:lstStyle>
            <a:lvl1pPr algn="l">
              <a:defRPr sz="3200" b="1">
                <a:solidFill>
                  <a:schemeClr val="tx1"/>
                </a:solidFill>
                <a:uFillTx/>
                <a:latin typeface="+mn-lt"/>
              </a:defRPr>
            </a:lvl1pPr>
          </a:lstStyle>
          <a:p>
            <a:r>
              <a:rPr lang="en-US" dirty="0">
                <a:uFillTx/>
              </a:rPr>
              <a:t>Click to edit Master title style</a:t>
            </a:r>
          </a:p>
        </p:txBody>
      </p:sp>
      <p:sp>
        <p:nvSpPr>
          <p:cNvPr id="3" name="Subtitle 2"/>
          <p:cNvSpPr>
            <a:spLocks noGrp="1"/>
          </p:cNvSpPr>
          <p:nvPr userDrawn="1">
            <p:ph type="subTitle" idx="1"/>
          </p:nvPr>
        </p:nvSpPr>
        <p:spPr>
          <a:xfrm>
            <a:off x="365760" y="1903575"/>
            <a:ext cx="6962456" cy="2778498"/>
          </a:xfrm>
        </p:spPr>
        <p:txBody>
          <a:bodyPr/>
          <a:lstStyle>
            <a:lvl1pPr marL="0" indent="0" algn="l">
              <a:buNone/>
              <a:defRPr sz="2400">
                <a:solidFill>
                  <a:schemeClr val="tx1"/>
                </a:solidFill>
                <a:uFillTx/>
                <a:latin typeface="Arial" panose="020B0604020202020204" pitchFamily="34" charset="0"/>
                <a:cs typeface="Arial" panose="020B0604020202020204" pitchFamily="34" charset="0"/>
              </a:defRPr>
            </a:lvl1pPr>
            <a:lvl2pPr marL="457200" indent="0" algn="ctr">
              <a:buNone/>
              <a:defRPr>
                <a:solidFill>
                  <a:schemeClr val="tx1">
                    <a:tint val="75000"/>
                  </a:schemeClr>
                </a:solidFill>
                <a:uFillTx/>
              </a:defRPr>
            </a:lvl2pPr>
            <a:lvl3pPr marL="914400" indent="0" algn="ctr">
              <a:buNone/>
              <a:defRPr>
                <a:solidFill>
                  <a:schemeClr val="tx1">
                    <a:tint val="75000"/>
                  </a:schemeClr>
                </a:solidFill>
                <a:uFillTx/>
              </a:defRPr>
            </a:lvl3pPr>
            <a:lvl4pPr marL="1371600" indent="0" algn="ctr">
              <a:buNone/>
              <a:defRPr>
                <a:solidFill>
                  <a:schemeClr val="tx1">
                    <a:tint val="75000"/>
                  </a:schemeClr>
                </a:solidFill>
                <a:uFillTx/>
              </a:defRPr>
            </a:lvl4pPr>
            <a:lvl5pPr marL="1828800" indent="0" algn="ctr">
              <a:buNone/>
              <a:defRPr>
                <a:solidFill>
                  <a:schemeClr val="tx1">
                    <a:tint val="75000"/>
                  </a:schemeClr>
                </a:solidFill>
                <a:uFillTx/>
              </a:defRPr>
            </a:lvl5pPr>
            <a:lvl6pPr marL="2286000" indent="0" algn="ctr">
              <a:buNone/>
              <a:defRPr>
                <a:solidFill>
                  <a:schemeClr val="tx1">
                    <a:tint val="75000"/>
                  </a:schemeClr>
                </a:solidFill>
                <a:uFillTx/>
              </a:defRPr>
            </a:lvl6pPr>
            <a:lvl7pPr marL="2743200" indent="0" algn="ctr">
              <a:buNone/>
              <a:defRPr>
                <a:solidFill>
                  <a:schemeClr val="tx1">
                    <a:tint val="75000"/>
                  </a:schemeClr>
                </a:solidFill>
                <a:uFillTx/>
              </a:defRPr>
            </a:lvl7pPr>
            <a:lvl8pPr marL="3200400" indent="0" algn="ctr">
              <a:buNone/>
              <a:defRPr>
                <a:solidFill>
                  <a:schemeClr val="tx1">
                    <a:tint val="75000"/>
                  </a:schemeClr>
                </a:solidFill>
                <a:uFillTx/>
              </a:defRPr>
            </a:lvl8pPr>
            <a:lvl9pPr marL="3657600" indent="0" algn="ctr">
              <a:buNone/>
              <a:defRPr>
                <a:solidFill>
                  <a:schemeClr val="tx1">
                    <a:tint val="75000"/>
                  </a:schemeClr>
                </a:solidFill>
                <a:uFillTx/>
              </a:defRPr>
            </a:lvl9pPr>
          </a:lstStyle>
          <a:p>
            <a:r>
              <a:rPr lang="en-US" dirty="0">
                <a:uFillTx/>
              </a:rPr>
              <a:t>Click to edit Master subtitle style</a:t>
            </a:r>
          </a:p>
        </p:txBody>
      </p:sp>
      <p:pic>
        <p:nvPicPr>
          <p:cNvPr id="12" name="Picture 11"/>
          <p:cNvPicPr>
            <a:picLocks noChangeAspect="1"/>
          </p:cNvPicPr>
          <p:nvPr userDrawn="1"/>
        </p:nvPicPr>
        <p:blipFill>
          <a:blip r:embed="rId2" cstate="print"/>
          <a:stretch>
            <a:fillRect/>
          </a:stretch>
        </p:blipFill>
        <p:spPr>
          <a:xfrm>
            <a:off x="8256801" y="4458940"/>
            <a:ext cx="3047137" cy="1389960"/>
          </a:xfrm>
          <a:prstGeom prst="rect">
            <a:avLst/>
          </a:prstGeom>
        </p:spPr>
      </p:pic>
      <p:grpSp>
        <p:nvGrpSpPr>
          <p:cNvPr id="13" name="Group 12"/>
          <p:cNvGrpSpPr/>
          <p:nvPr userDrawn="1"/>
        </p:nvGrpSpPr>
        <p:grpSpPr>
          <a:xfrm>
            <a:off x="-4595" y="6002316"/>
            <a:ext cx="12198096" cy="27432"/>
            <a:chOff x="-9675" y="6830568"/>
            <a:chExt cx="9176303" cy="27432"/>
          </a:xfrm>
        </p:grpSpPr>
        <p:sp>
          <p:nvSpPr>
            <p:cNvPr id="14" name="Rectangle 13"/>
            <p:cNvSpPr>
              <a:spLocks/>
            </p:cNvSpPr>
            <p:nvPr userDrawn="1"/>
          </p:nvSpPr>
          <p:spPr>
            <a:xfrm>
              <a:off x="5529226" y="6830568"/>
              <a:ext cx="3637402" cy="27432"/>
            </a:xfrm>
            <a:prstGeom prst="rect">
              <a:avLst/>
            </a:prstGeom>
            <a:solidFill>
              <a:schemeClr val="accent4"/>
            </a:solidFill>
            <a:ln>
              <a:noFill/>
            </a:ln>
            <a:effectLst/>
            <a:scene3d>
              <a:camera prst="orthographicFront">
                <a:rot lat="0" lon="0" rev="0"/>
              </a:camera>
              <a:lightRig rig="threePt" dir="t">
                <a:rot lat="0" lon="0" rev="1200000"/>
              </a:lightRig>
            </a:scene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rtlCol="0" fromWordArt="0" anchor="ctr" anchorCtr="0" forceAA="0" compatLnSpc="1">
              <a:prstTxWarp prst="textNoShape">
                <a:avLst/>
              </a:prstTxWarp>
              <a:noAutofit/>
            </a:bodyPr>
            <a:lstStyle/>
            <a:p>
              <a:pPr algn="ctr">
                <a:lnSpc>
                  <a:spcPct val="90000"/>
                </a:lnSpc>
              </a:pPr>
              <a:endParaRPr lang="en-US" dirty="0">
                <a:solidFill>
                  <a:schemeClr val="tx1"/>
                </a:solidFill>
                <a:uFillTx/>
              </a:endParaRPr>
            </a:p>
          </p:txBody>
        </p:sp>
        <p:sp>
          <p:nvSpPr>
            <p:cNvPr id="15" name="Rectangle 14"/>
            <p:cNvSpPr>
              <a:spLocks/>
            </p:cNvSpPr>
            <p:nvPr userDrawn="1"/>
          </p:nvSpPr>
          <p:spPr>
            <a:xfrm>
              <a:off x="-9675" y="6830568"/>
              <a:ext cx="5542707" cy="27432"/>
            </a:xfrm>
            <a:prstGeom prst="rect">
              <a:avLst/>
            </a:prstGeom>
            <a:solidFill>
              <a:schemeClr val="accent3">
                <a:lumMod val="75000"/>
              </a:schemeClr>
            </a:solidFill>
            <a:ln>
              <a:noFill/>
            </a:ln>
            <a:effectLst/>
            <a:scene3d>
              <a:camera prst="orthographicFront">
                <a:rot lat="0" lon="0" rev="0"/>
              </a:camera>
              <a:lightRig rig="threePt" dir="t">
                <a:rot lat="0" lon="0" rev="1200000"/>
              </a:lightRig>
            </a:scene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rtlCol="0" fromWordArt="0" anchor="ctr" anchorCtr="0" forceAA="0" compatLnSpc="1">
              <a:prstTxWarp prst="textNoShape">
                <a:avLst/>
              </a:prstTxWarp>
              <a:noAutofit/>
            </a:bodyPr>
            <a:lstStyle/>
            <a:p>
              <a:pPr lvl="0" algn="ctr">
                <a:lnSpc>
                  <a:spcPct val="90000"/>
                </a:lnSpc>
              </a:pPr>
              <a:endParaRPr lang="en-US" dirty="0">
                <a:solidFill>
                  <a:schemeClr val="tx1"/>
                </a:solidFill>
                <a:uFillTx/>
              </a:endParaRPr>
            </a:p>
          </p:txBody>
        </p:sp>
      </p:grpSp>
      <p:pic>
        <p:nvPicPr>
          <p:cNvPr id="16" name="Picture 15"/>
          <p:cNvPicPr>
            <a:picLocks noChangeAspect="1"/>
          </p:cNvPicPr>
          <p:nvPr userDrawn="1"/>
        </p:nvPicPr>
        <p:blipFill>
          <a:blip r:embed="rId3" cstate="print"/>
          <a:stretch>
            <a:fillRect/>
          </a:stretch>
        </p:blipFill>
        <p:spPr>
          <a:xfrm>
            <a:off x="2646465" y="6234272"/>
            <a:ext cx="2588698" cy="430836"/>
          </a:xfrm>
          <a:prstGeom prst="rect">
            <a:avLst/>
          </a:prstGeom>
        </p:spPr>
      </p:pic>
      <p:pic>
        <p:nvPicPr>
          <p:cNvPr id="17" name="Picture 16"/>
          <p:cNvPicPr>
            <a:picLocks noChangeAspect="1"/>
          </p:cNvPicPr>
          <p:nvPr userDrawn="1"/>
        </p:nvPicPr>
        <p:blipFill rotWithShape="1">
          <a:blip r:embed="rId4" cstate="print"/>
          <a:srcRect b="70693"/>
          <a:stretch/>
        </p:blipFill>
        <p:spPr>
          <a:xfrm>
            <a:off x="335845" y="6219281"/>
            <a:ext cx="1469261" cy="460818"/>
          </a:xfrm>
          <a:prstGeom prst="rect">
            <a:avLst/>
          </a:prstGeom>
        </p:spPr>
      </p:pic>
      <p:pic>
        <p:nvPicPr>
          <p:cNvPr id="18" name="Picture 17" descr="IDEAS_logo.png"/>
          <p:cNvPicPr>
            <a:picLocks noChangeAspect="1"/>
          </p:cNvPicPr>
          <p:nvPr userDrawn="1"/>
        </p:nvPicPr>
        <p:blipFill>
          <a:blip r:embed="rId5" cstate="print"/>
          <a:stretch>
            <a:fillRect/>
          </a:stretch>
        </p:blipFill>
        <p:spPr>
          <a:xfrm>
            <a:off x="7027425" y="6133571"/>
            <a:ext cx="1845330" cy="640080"/>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hasCustomPrompt="1"/>
          </p:nvPr>
        </p:nvSpPr>
        <p:spPr>
          <a:xfrm>
            <a:off x="457200" y="1737360"/>
            <a:ext cx="5588582"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558550"/>
            <a:ext cx="5588582"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buFont typeface="Arial" panose="020B0604020202020204" pitchFamily="34" charset="0"/>
              <a:buChar cha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8914" y="1737360"/>
            <a:ext cx="5531934"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8914" y="2558550"/>
            <a:ext cx="5531934"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defRPr lang="en-US" sz="16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701142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quad chart">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7465488" cy="810738"/>
          </a:xfrm>
        </p:spPr>
        <p:txBody>
          <a:bodyPr/>
          <a:lstStyle>
            <a:lvl1pPr>
              <a:defRPr sz="2400"/>
            </a:lvl1pPr>
          </a:lstStyle>
          <a:p>
            <a:r>
              <a:rPr lang="en-US"/>
              <a:t>Click to edit Master title style</a:t>
            </a:r>
            <a:endParaRPr lang="en-US" dirty="0"/>
          </a:p>
        </p:txBody>
      </p:sp>
      <p:sp>
        <p:nvSpPr>
          <p:cNvPr id="3" name="Text Placeholder 2"/>
          <p:cNvSpPr>
            <a:spLocks noGrp="1"/>
          </p:cNvSpPr>
          <p:nvPr>
            <p:ph type="body" idx="1" hasCustomPrompt="1"/>
          </p:nvPr>
        </p:nvSpPr>
        <p:spPr>
          <a:xfrm>
            <a:off x="448056"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hasCustomPrompt="1"/>
          </p:nvPr>
        </p:nvSpPr>
        <p:spPr>
          <a:xfrm>
            <a:off x="448056"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3" hasCustomPrompt="1"/>
          </p:nvPr>
        </p:nvSpPr>
        <p:spPr>
          <a:xfrm>
            <a:off x="6153912"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hasCustomPrompt="1"/>
          </p:nvPr>
        </p:nvSpPr>
        <p:spPr>
          <a:xfrm>
            <a:off x="6153912"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10" name="Text Placeholder 9">
            <a:extLst>
              <a:ext uri="{FF2B5EF4-FFF2-40B4-BE49-F238E27FC236}">
                <a16:creationId xmlns:a16="http://schemas.microsoft.com/office/drawing/2014/main" id="{1AC1494F-06BF-478E-BCF5-6FCC755EF91F}"/>
              </a:ext>
            </a:extLst>
          </p:cNvPr>
          <p:cNvSpPr>
            <a:spLocks noGrp="1"/>
          </p:cNvSpPr>
          <p:nvPr>
            <p:ph type="body" sz="quarter" idx="10" hasCustomPrompt="1"/>
          </p:nvPr>
        </p:nvSpPr>
        <p:spPr>
          <a:xfrm>
            <a:off x="447675"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2" name="Text Placeholder 11">
            <a:extLst>
              <a:ext uri="{FF2B5EF4-FFF2-40B4-BE49-F238E27FC236}">
                <a16:creationId xmlns:a16="http://schemas.microsoft.com/office/drawing/2014/main" id="{DE13F5F8-5DA4-4A7D-94FF-19BFEBF090FD}"/>
              </a:ext>
            </a:extLst>
          </p:cNvPr>
          <p:cNvSpPr>
            <a:spLocks noGrp="1"/>
          </p:cNvSpPr>
          <p:nvPr>
            <p:ph type="body" sz="quarter" idx="11" hasCustomPrompt="1"/>
          </p:nvPr>
        </p:nvSpPr>
        <p:spPr>
          <a:xfrm>
            <a:off x="6153150"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4" name="Text Placeholder 13">
            <a:extLst>
              <a:ext uri="{FF2B5EF4-FFF2-40B4-BE49-F238E27FC236}">
                <a16:creationId xmlns:a16="http://schemas.microsoft.com/office/drawing/2014/main" id="{11508C29-BEAF-4D1B-85C7-62D86B9A99F0}"/>
              </a:ext>
            </a:extLst>
          </p:cNvPr>
          <p:cNvSpPr>
            <a:spLocks noGrp="1"/>
          </p:cNvSpPr>
          <p:nvPr>
            <p:ph type="body" sz="quarter" idx="12"/>
          </p:nvPr>
        </p:nvSpPr>
        <p:spPr>
          <a:xfrm>
            <a:off x="447675"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
        <p:nvSpPr>
          <p:cNvPr id="16" name="Text Placeholder 15">
            <a:extLst>
              <a:ext uri="{FF2B5EF4-FFF2-40B4-BE49-F238E27FC236}">
                <a16:creationId xmlns:a16="http://schemas.microsoft.com/office/drawing/2014/main" id="{DA42C277-CD07-4855-BE2B-F5804018ECD9}"/>
              </a:ext>
            </a:extLst>
          </p:cNvPr>
          <p:cNvSpPr>
            <a:spLocks noGrp="1"/>
          </p:cNvSpPr>
          <p:nvPr>
            <p:ph type="body" sz="quarter" idx="13"/>
          </p:nvPr>
        </p:nvSpPr>
        <p:spPr>
          <a:xfrm>
            <a:off x="6153150"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97756072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205780873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31779468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cSld name="Section Header">
    <p:bg>
      <p:bgRef idx="1003">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828324" y="2743200"/>
            <a:ext cx="9495011" cy="1673225"/>
          </a:xfrm>
        </p:spPr>
        <p:txBody>
          <a:bodyPr anchor="t"/>
          <a:lstStyle>
            <a:lvl1pPr marL="0" indent="0">
              <a:buNone/>
              <a:defRPr sz="280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7" name="Rectangle 6"/>
          <p:cNvSpPr/>
          <p:nvPr/>
        </p:nvSpPr>
        <p:spPr bwMode="white">
          <a:xfrm>
            <a:off x="0" y="1524000"/>
            <a:ext cx="12188825" cy="114300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ctangle 7"/>
          <p:cNvSpPr/>
          <p:nvPr/>
        </p:nvSpPr>
        <p:spPr>
          <a:xfrm>
            <a:off x="0" y="1600200"/>
            <a:ext cx="1726750" cy="990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1828324" y="1600200"/>
            <a:ext cx="10360501" cy="990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1828324" y="1600200"/>
            <a:ext cx="10157354" cy="667875"/>
          </a:xfrm>
        </p:spPr>
        <p:txBody>
          <a:bodyPr/>
          <a:lstStyle>
            <a:lvl1pPr algn="l">
              <a:buNone/>
              <a:defRPr sz="4400" b="0" cap="none">
                <a:solidFill>
                  <a:srgbClr val="FFFFFF"/>
                </a:solidFill>
              </a:defRPr>
            </a:lvl1pPr>
          </a:lstStyle>
          <a:p>
            <a:r>
              <a:rPr kumimoji="0" lang="en-US"/>
              <a:t>Click to edit Master title style</a:t>
            </a:r>
            <a:endParaRPr kumimoji="0" lang="en-US" dirty="0"/>
          </a:p>
        </p:txBody>
      </p:sp>
      <p:sp>
        <p:nvSpPr>
          <p:cNvPr id="13" name="Slide Number Placeholder 12"/>
          <p:cNvSpPr>
            <a:spLocks noGrp="1"/>
          </p:cNvSpPr>
          <p:nvPr>
            <p:ph type="sldNum" sz="quarter" idx="11"/>
          </p:nvPr>
        </p:nvSpPr>
        <p:spPr>
          <a:xfrm>
            <a:off x="0" y="1752600"/>
            <a:ext cx="1726750" cy="701676"/>
          </a:xfrm>
          <a:prstGeom prst="rect">
            <a:avLst/>
          </a:prstGeom>
        </p:spPr>
        <p:txBody>
          <a:bodyPr>
            <a:noAutofit/>
          </a:bodyPr>
          <a:lstStyle>
            <a:lvl1pPr>
              <a:defRPr sz="2400">
                <a:solidFill>
                  <a:srgbClr val="FFFFFF"/>
                </a:solidFill>
              </a:defRPr>
            </a:lvl1pPr>
          </a:lstStyle>
          <a:p>
            <a:pPr algn="ctr" eaLnBrk="1" latinLnBrk="0" hangingPunct="1"/>
            <a:fld id="{F0C94032-CD4C-4C25-B0C2-CEC720522D92}" type="slidenum">
              <a:rPr kumimoji="0" lang="en-US" smtClean="0"/>
              <a:pPr algn="ctr" eaLnBrk="1" latinLnBrk="0" hangingPunct="1"/>
              <a:t>‹#›</a:t>
            </a:fld>
            <a:endParaRPr kumimoji="0" lang="en-US" sz="2400" dirty="0">
              <a:solidFill>
                <a:srgbClr val="FFFFFF"/>
              </a:solidFill>
            </a:endParaRPr>
          </a:p>
        </p:txBody>
      </p:sp>
      <p:sp>
        <p:nvSpPr>
          <p:cNvPr id="10" name="Footer Placeholder 4"/>
          <p:cNvSpPr>
            <a:spLocks noGrp="1"/>
          </p:cNvSpPr>
          <p:nvPr>
            <p:ph type="ftr" sz="quarter" idx="3"/>
          </p:nvPr>
        </p:nvSpPr>
        <p:spPr>
          <a:xfrm>
            <a:off x="4104862" y="6513223"/>
            <a:ext cx="4059169" cy="218473"/>
          </a:xfrm>
          <a:prstGeom prst="rect">
            <a:avLst/>
          </a:prstGeom>
        </p:spPr>
        <p:txBody>
          <a:bodyPr/>
          <a:lstStyle>
            <a:lvl1pPr>
              <a:defRPr sz="1200">
                <a:latin typeface="Calibri"/>
                <a:cs typeface="Calibri"/>
              </a:defRPr>
            </a:lvl1pPr>
          </a:lstStyle>
          <a:p>
            <a:r>
              <a:rPr lang="en-US" dirty="0"/>
              <a:t>ATPESC, August 2017</a:t>
            </a:r>
          </a:p>
        </p:txBody>
      </p:sp>
      <p:pic>
        <p:nvPicPr>
          <p:cNvPr id="11" name="Picture 10" descr="IDEAS_logo.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982044" y="6417642"/>
            <a:ext cx="1086190" cy="376761"/>
          </a:xfrm>
          <a:prstGeom prst="rect">
            <a:avLst/>
          </a:prstGeom>
        </p:spPr>
      </p:pic>
    </p:spTree>
    <p:extLst>
      <p:ext uri="{BB962C8B-B14F-4D97-AF65-F5344CB8AC3E}">
        <p14:creationId xmlns:p14="http://schemas.microsoft.com/office/powerpoint/2010/main" val="2893954155"/>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0" y="6248400"/>
            <a:ext cx="711015" cy="381000"/>
          </a:xfrm>
          <a:prstGeom prst="rect">
            <a:avLst/>
          </a:prstGeom>
        </p:spPr>
        <p:txBody>
          <a:bodyPr/>
          <a:lstStyle>
            <a:lvl1pPr>
              <a:defRPr>
                <a:solidFill>
                  <a:schemeClr val="tx2"/>
                </a:solidFill>
                <a:latin typeface="Calibri"/>
                <a:cs typeface="Calibri"/>
              </a:defRPr>
            </a:lvl1pPr>
          </a:lstStyle>
          <a:p>
            <a:fld id="{F0C94032-CD4C-4C25-B0C2-CEC720522D92}" type="slidenum">
              <a:rPr lang="en-US" smtClean="0"/>
              <a:pPr/>
              <a:t>‹#›</a:t>
            </a:fld>
            <a:endParaRPr lang="en-US" dirty="0"/>
          </a:p>
        </p:txBody>
      </p:sp>
      <p:sp>
        <p:nvSpPr>
          <p:cNvPr id="5" name="Footer Placeholder 4"/>
          <p:cNvSpPr>
            <a:spLocks noGrp="1"/>
          </p:cNvSpPr>
          <p:nvPr>
            <p:ph type="ftr" sz="quarter" idx="3"/>
          </p:nvPr>
        </p:nvSpPr>
        <p:spPr>
          <a:xfrm>
            <a:off x="4104862" y="6497543"/>
            <a:ext cx="4059169" cy="218473"/>
          </a:xfrm>
          <a:prstGeom prst="rect">
            <a:avLst/>
          </a:prstGeom>
        </p:spPr>
        <p:txBody>
          <a:bodyPr/>
          <a:lstStyle>
            <a:lvl1pPr>
              <a:defRPr sz="1400">
                <a:latin typeface="Calibri"/>
                <a:cs typeface="Calibri"/>
              </a:defRPr>
            </a:lvl1pPr>
          </a:lstStyle>
          <a:p>
            <a:endParaRPr lang="en-US" dirty="0"/>
          </a:p>
        </p:txBody>
      </p:sp>
    </p:spTree>
    <p:extLst>
      <p:ext uri="{BB962C8B-B14F-4D97-AF65-F5344CB8AC3E}">
        <p14:creationId xmlns:p14="http://schemas.microsoft.com/office/powerpoint/2010/main" val="3658963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2473" cy="510909"/>
          </a:xfrm>
        </p:spPr>
        <p:txBody>
          <a:bodyPr anchor="t" anchorCtr="0"/>
          <a:lstStyle/>
          <a:p>
            <a:r>
              <a:rPr lang="en-US" dirty="0">
                <a:uFillTx/>
              </a:rPr>
              <a:t>Click to edit Master title style</a:t>
            </a:r>
          </a:p>
        </p:txBody>
      </p:sp>
      <p:sp>
        <p:nvSpPr>
          <p:cNvPr id="3" name="Content Placeholder 2"/>
          <p:cNvSpPr>
            <a:spLocks noGrp="1"/>
          </p:cNvSpPr>
          <p:nvPr>
            <p:ph idx="1"/>
          </p:nvPr>
        </p:nvSpPr>
        <p:spPr>
          <a:xfrm>
            <a:off x="365760" y="1615440"/>
            <a:ext cx="11369809" cy="4047778"/>
          </a:xfrm>
        </p:spPr>
        <p:txBody>
          <a:bodyPr/>
          <a:lstStyle>
            <a:lvl1pPr>
              <a:defRPr>
                <a:uFillTx/>
                <a:latin typeface="Arial" panose="020B0604020202020204" pitchFamily="34" charset="0"/>
                <a:cs typeface="Arial" panose="020B0604020202020204" pitchFamily="34" charset="0"/>
              </a:defRPr>
            </a:lvl1pPr>
            <a:lvl2pPr>
              <a:defRPr>
                <a:uFillTx/>
                <a:latin typeface="Arial" panose="020B0604020202020204" pitchFamily="34" charset="0"/>
                <a:cs typeface="Arial" panose="020B0604020202020204" pitchFamily="34" charset="0"/>
              </a:defRPr>
            </a:lvl2pPr>
            <a:lvl3pPr>
              <a:defRPr>
                <a:uFillTx/>
                <a:latin typeface="Arial" panose="020B0604020202020204" pitchFamily="34" charset="0"/>
                <a:cs typeface="Arial" panose="020B0604020202020204" pitchFamily="34" charset="0"/>
              </a:defRPr>
            </a:lvl3pPr>
            <a:lvl4pPr>
              <a:defRPr>
                <a:uFillTx/>
                <a:latin typeface="Arial" panose="020B0604020202020204" pitchFamily="34" charset="0"/>
                <a:cs typeface="Arial" panose="020B0604020202020204" pitchFamily="34" charset="0"/>
              </a:defRPr>
            </a:lvl4pPr>
            <a:lvl5pPr marL="1482725" indent="-222250">
              <a:buFont typeface="Arial" panose="020B0604020202020204" pitchFamily="34" charset="0"/>
              <a:buChar char="•"/>
              <a:defRPr>
                <a:uFillTx/>
                <a:latin typeface="Arial" panose="020B0604020202020204" pitchFamily="34" charset="0"/>
                <a:cs typeface="Arial" panose="020B0604020202020204" pitchFamily="34" charset="0"/>
              </a:defRPr>
            </a:lvl5pPr>
          </a:lstStyle>
          <a:p>
            <a:pPr lvl="0"/>
            <a:r>
              <a:rPr lang="en-US" dirty="0">
                <a:uFillTx/>
              </a:rPr>
              <a:t>Click to edit Master text styles</a:t>
            </a:r>
          </a:p>
          <a:p>
            <a:pPr lvl="1"/>
            <a:r>
              <a:rPr lang="en-US" dirty="0">
                <a:uFillTx/>
              </a:rPr>
              <a:t>Second level</a:t>
            </a:r>
          </a:p>
          <a:p>
            <a:pPr lvl="2"/>
            <a:r>
              <a:rPr lang="en-US" dirty="0">
                <a:uFillTx/>
              </a:rPr>
              <a:t>Third level</a:t>
            </a:r>
          </a:p>
          <a:p>
            <a:pPr lvl="3"/>
            <a:r>
              <a:rPr lang="en-US" dirty="0">
                <a:uFillTx/>
              </a:rPr>
              <a:t>Fourth level</a:t>
            </a:r>
          </a:p>
          <a:p>
            <a:pPr lvl="4"/>
            <a:r>
              <a:rPr lang="en-US" dirty="0">
                <a:uFillTx/>
              </a:rPr>
              <a:t>Fifth level</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760" y="410602"/>
            <a:ext cx="11375136" cy="877824"/>
          </a:xfrm>
        </p:spPr>
        <p:txBody>
          <a:bodyPr/>
          <a:lstStyle>
            <a:lvl1pPr>
              <a:defRPr>
                <a:uFillTx/>
              </a:defRPr>
            </a:lvl1pPr>
          </a:lstStyle>
          <a:p>
            <a:r>
              <a:rPr lang="en-US" dirty="0">
                <a:uFillTx/>
              </a:rPr>
              <a:t>Click to edit Master title style</a:t>
            </a:r>
          </a:p>
        </p:txBody>
      </p:sp>
      <p:sp>
        <p:nvSpPr>
          <p:cNvPr id="3" name="Text Placeholder 2"/>
          <p:cNvSpPr>
            <a:spLocks noGrp="1"/>
          </p:cNvSpPr>
          <p:nvPr>
            <p:ph type="body" idx="1"/>
          </p:nvPr>
        </p:nvSpPr>
        <p:spPr>
          <a:xfrm>
            <a:off x="365760" y="1553612"/>
            <a:ext cx="5588582" cy="821190"/>
          </a:xfrm>
        </p:spPr>
        <p:txBody>
          <a:bodyPr anchor="b"/>
          <a:lstStyle>
            <a:lvl1pPr marL="0" indent="0">
              <a:buNone/>
              <a:defRPr sz="2400" b="1">
                <a:solidFill>
                  <a:schemeClr val="tx2"/>
                </a:solidFill>
                <a:uFillTx/>
              </a:defRPr>
            </a:lvl1pPr>
            <a:lvl2pPr marL="457200" indent="0">
              <a:buNone/>
              <a:defRPr sz="2000" b="1">
                <a:uFillTx/>
              </a:defRPr>
            </a:lvl2pPr>
            <a:lvl3pPr marL="914400" indent="0">
              <a:buNone/>
              <a:defRPr sz="1800" b="1">
                <a:uFillTx/>
              </a:defRPr>
            </a:lvl3pPr>
            <a:lvl4pPr marL="1371600" indent="0">
              <a:buNone/>
              <a:defRPr sz="1600" b="1">
                <a:uFillTx/>
              </a:defRPr>
            </a:lvl4pPr>
            <a:lvl5pPr marL="1828800" indent="0">
              <a:buNone/>
              <a:defRPr sz="1600" b="1">
                <a:uFillTx/>
              </a:defRPr>
            </a:lvl5pPr>
            <a:lvl6pPr marL="2286000" indent="0">
              <a:buNone/>
              <a:defRPr sz="1600" b="1">
                <a:uFillTx/>
              </a:defRPr>
            </a:lvl6pPr>
            <a:lvl7pPr marL="2743200" indent="0">
              <a:buNone/>
              <a:defRPr sz="1600" b="1">
                <a:uFillTx/>
              </a:defRPr>
            </a:lvl7pPr>
            <a:lvl8pPr marL="3200400" indent="0">
              <a:buNone/>
              <a:defRPr sz="1600" b="1">
                <a:uFillTx/>
              </a:defRPr>
            </a:lvl8pPr>
            <a:lvl9pPr marL="3657600" indent="0">
              <a:buNone/>
              <a:defRPr sz="1600" b="1">
                <a:uFillTx/>
              </a:defRPr>
            </a:lvl9pPr>
          </a:lstStyle>
          <a:p>
            <a:pPr lvl="0"/>
            <a:r>
              <a:rPr lang="en-US">
                <a:uFillTx/>
              </a:rPr>
              <a:t>Click to edit Master text styles</a:t>
            </a:r>
          </a:p>
        </p:txBody>
      </p:sp>
      <p:sp>
        <p:nvSpPr>
          <p:cNvPr id="4" name="Content Placeholder 3"/>
          <p:cNvSpPr>
            <a:spLocks noGrp="1"/>
          </p:cNvSpPr>
          <p:nvPr>
            <p:ph sz="half" idx="2"/>
          </p:nvPr>
        </p:nvSpPr>
        <p:spPr>
          <a:xfrm>
            <a:off x="365760" y="2379194"/>
            <a:ext cx="5588582" cy="3373229"/>
          </a:xfrm>
        </p:spPr>
        <p:txBody>
          <a:bodyPr/>
          <a:lstStyle>
            <a:lvl1pPr>
              <a:defRPr sz="2400">
                <a:uFillTx/>
              </a:defRPr>
            </a:lvl1pPr>
            <a:lvl2pPr>
              <a:defRPr sz="2000">
                <a:uFillTx/>
              </a:defRPr>
            </a:lvl2pPr>
            <a:lvl3pPr>
              <a:defRPr sz="1800">
                <a:uFillTx/>
              </a:defRPr>
            </a:lvl3pPr>
            <a:lvl4pPr>
              <a:defRPr sz="1600">
                <a:uFillTx/>
              </a:defRPr>
            </a:lvl4pPr>
            <a:lvl5pPr marL="1482725" indent="-222250">
              <a:buFont typeface="Arial" panose="020B0604020202020204" pitchFamily="34" charset="0"/>
              <a:buChar char="•"/>
              <a:defRPr sz="1800">
                <a:uFillTx/>
              </a:defRPr>
            </a:lvl5pPr>
            <a:lvl6pPr>
              <a:defRPr sz="1600">
                <a:uFillTx/>
              </a:defRPr>
            </a:lvl6pPr>
            <a:lvl7pPr>
              <a:defRPr sz="1600">
                <a:uFillTx/>
              </a:defRPr>
            </a:lvl7pPr>
            <a:lvl8pPr>
              <a:defRPr sz="1600">
                <a:uFillTx/>
              </a:defRPr>
            </a:lvl8pPr>
            <a:lvl9pPr>
              <a:defRPr sz="1600">
                <a:uFillTx/>
              </a:defRPr>
            </a:lvl9p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endParaRPr lang="en-US" dirty="0">
              <a:uFillTx/>
            </a:endParaRPr>
          </a:p>
        </p:txBody>
      </p:sp>
      <p:sp>
        <p:nvSpPr>
          <p:cNvPr id="5" name="Text Placeholder 4"/>
          <p:cNvSpPr>
            <a:spLocks noGrp="1"/>
          </p:cNvSpPr>
          <p:nvPr>
            <p:ph type="body" sz="quarter" idx="3"/>
          </p:nvPr>
        </p:nvSpPr>
        <p:spPr>
          <a:xfrm>
            <a:off x="6191755" y="1553612"/>
            <a:ext cx="5531934" cy="821190"/>
          </a:xfrm>
        </p:spPr>
        <p:txBody>
          <a:bodyPr anchor="b"/>
          <a:lstStyle>
            <a:lvl1pPr marL="0" indent="0">
              <a:buNone/>
              <a:defRPr sz="2400" b="1">
                <a:solidFill>
                  <a:schemeClr val="tx2"/>
                </a:solidFill>
                <a:uFillTx/>
              </a:defRPr>
            </a:lvl1pPr>
            <a:lvl2pPr marL="457200" indent="0">
              <a:buNone/>
              <a:defRPr sz="2000" b="1">
                <a:uFillTx/>
              </a:defRPr>
            </a:lvl2pPr>
            <a:lvl3pPr marL="914400" indent="0">
              <a:buNone/>
              <a:defRPr sz="1800" b="1">
                <a:uFillTx/>
              </a:defRPr>
            </a:lvl3pPr>
            <a:lvl4pPr marL="1371600" indent="0">
              <a:buNone/>
              <a:defRPr sz="1600" b="1">
                <a:uFillTx/>
              </a:defRPr>
            </a:lvl4pPr>
            <a:lvl5pPr marL="1828800" indent="0">
              <a:buNone/>
              <a:defRPr sz="1600" b="1">
                <a:uFillTx/>
              </a:defRPr>
            </a:lvl5pPr>
            <a:lvl6pPr marL="2286000" indent="0">
              <a:buNone/>
              <a:defRPr sz="1600" b="1">
                <a:uFillTx/>
              </a:defRPr>
            </a:lvl6pPr>
            <a:lvl7pPr marL="2743200" indent="0">
              <a:buNone/>
              <a:defRPr sz="1600" b="1">
                <a:uFillTx/>
              </a:defRPr>
            </a:lvl7pPr>
            <a:lvl8pPr marL="3200400" indent="0">
              <a:buNone/>
              <a:defRPr sz="1600" b="1">
                <a:uFillTx/>
              </a:defRPr>
            </a:lvl8pPr>
            <a:lvl9pPr marL="3657600" indent="0">
              <a:buNone/>
              <a:defRPr sz="1600" b="1">
                <a:uFillTx/>
              </a:defRPr>
            </a:lvl9pPr>
          </a:lstStyle>
          <a:p>
            <a:pPr lvl="0"/>
            <a:r>
              <a:rPr lang="en-US">
                <a:uFillTx/>
              </a:rPr>
              <a:t>Click to edit Master text styles</a:t>
            </a:r>
          </a:p>
        </p:txBody>
      </p:sp>
      <p:sp>
        <p:nvSpPr>
          <p:cNvPr id="6" name="Content Placeholder 5"/>
          <p:cNvSpPr>
            <a:spLocks noGrp="1"/>
          </p:cNvSpPr>
          <p:nvPr>
            <p:ph sz="quarter" idx="4"/>
          </p:nvPr>
        </p:nvSpPr>
        <p:spPr>
          <a:xfrm>
            <a:off x="6191755" y="2379194"/>
            <a:ext cx="5531934" cy="3373229"/>
          </a:xfrm>
        </p:spPr>
        <p:txBody>
          <a:bodyPr/>
          <a:lstStyle>
            <a:lvl1pPr>
              <a:defRPr sz="2400">
                <a:uFillTx/>
              </a:defRPr>
            </a:lvl1pPr>
            <a:lvl2pPr>
              <a:defRPr sz="2000">
                <a:uFillTx/>
              </a:defRPr>
            </a:lvl2pPr>
            <a:lvl3pPr>
              <a:defRPr sz="1800">
                <a:uFillTx/>
              </a:defRPr>
            </a:lvl3pPr>
            <a:lvl4pPr>
              <a:defRPr sz="1600">
                <a:uFillTx/>
              </a:defRPr>
            </a:lvl4pPr>
            <a:lvl5pPr marL="1482725" indent="-222250">
              <a:defRPr lang="en-US" sz="1800" kern="1200" dirty="0">
                <a:solidFill>
                  <a:schemeClr val="tx1"/>
                </a:solidFill>
                <a:uFillTx/>
                <a:latin typeface="+mn-lt"/>
                <a:ea typeface="+mn-ea"/>
                <a:cs typeface="+mn-cs"/>
              </a:defRPr>
            </a:lvl5pPr>
            <a:lvl6pPr>
              <a:defRPr sz="1600">
                <a:uFillTx/>
              </a:defRPr>
            </a:lvl6pPr>
            <a:lvl7pPr>
              <a:defRPr sz="1600">
                <a:uFillTx/>
              </a:defRPr>
            </a:lvl7pPr>
            <a:lvl8pPr>
              <a:defRPr sz="1600">
                <a:uFillTx/>
              </a:defRPr>
            </a:lvl8pPr>
            <a:lvl9pPr>
              <a:defRPr sz="1600">
                <a:uFillTx/>
              </a:defRPr>
            </a:lvl9p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endParaRPr lang="en-US" dirty="0">
              <a:uFillTx/>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Section divider">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877824"/>
          </a:xfrm>
        </p:spPr>
        <p:txBody>
          <a:bodyPr/>
          <a:lstStyle/>
          <a:p>
            <a:r>
              <a:rPr lang="en-US" dirty="0">
                <a:uFillTx/>
              </a:rPr>
              <a:t>Click to edit Master title style</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Section break">
    <p:spTree>
      <p:nvGrpSpPr>
        <p:cNvPr id="1" name=""/>
        <p:cNvGrpSpPr/>
        <p:nvPr/>
      </p:nvGrpSpPr>
      <p:grpSpPr>
        <a:xfrm>
          <a:off x="0" y="0"/>
          <a:ext cx="0" cy="0"/>
          <a:chOff x="0" y="0"/>
          <a:chExt cx="0" cy="0"/>
        </a:xfrm>
      </p:grpSpPr>
      <p:sp>
        <p:nvSpPr>
          <p:cNvPr id="22" name="Rectangle 21"/>
          <p:cNvSpPr>
            <a:spLocks/>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rtlCol="0" fromWordArt="0" anchor="ctr" anchorCtr="0" forceAA="0" compatLnSpc="1">
            <a:prstTxWarp prst="textNoShape">
              <a:avLst/>
            </a:prstTxWarp>
            <a:noAutofit/>
          </a:bodyPr>
          <a:lstStyle/>
          <a:p>
            <a:pPr algn="ctr">
              <a:lnSpc>
                <a:spcPct val="90000"/>
              </a:lnSpc>
            </a:pPr>
            <a:endParaRPr lang="en-US" dirty="0">
              <a:solidFill>
                <a:schemeClr val="tx1"/>
              </a:solidFill>
              <a:uFillTx/>
            </a:endParaRPr>
          </a:p>
        </p:txBody>
      </p:sp>
      <p:sp>
        <p:nvSpPr>
          <p:cNvPr id="2" name="Title 1"/>
          <p:cNvSpPr>
            <a:spLocks noGrp="1"/>
          </p:cNvSpPr>
          <p:nvPr userDrawn="1">
            <p:ph type="ctrTitle"/>
          </p:nvPr>
        </p:nvSpPr>
        <p:spPr>
          <a:xfrm>
            <a:off x="365760" y="411480"/>
            <a:ext cx="6962455" cy="510909"/>
          </a:xfrm>
        </p:spPr>
        <p:txBody>
          <a:bodyPr/>
          <a:lstStyle>
            <a:lvl1pPr algn="l">
              <a:defRPr sz="3200" b="1">
                <a:solidFill>
                  <a:schemeClr val="tx1"/>
                </a:solidFill>
                <a:uFillTx/>
                <a:latin typeface="+mn-lt"/>
              </a:defRPr>
            </a:lvl1pPr>
          </a:lstStyle>
          <a:p>
            <a:r>
              <a:rPr lang="en-US" dirty="0">
                <a:uFillTx/>
              </a:rPr>
              <a:t>Click to edit Master title style</a:t>
            </a:r>
          </a:p>
        </p:txBody>
      </p:sp>
      <p:pic>
        <p:nvPicPr>
          <p:cNvPr id="12" name="Picture 11"/>
          <p:cNvPicPr>
            <a:picLocks noChangeAspect="1"/>
          </p:cNvPicPr>
          <p:nvPr userDrawn="1"/>
        </p:nvPicPr>
        <p:blipFill>
          <a:blip r:embed="rId2" cstate="print"/>
          <a:stretch>
            <a:fillRect/>
          </a:stretch>
        </p:blipFill>
        <p:spPr>
          <a:xfrm>
            <a:off x="8256801" y="4458940"/>
            <a:ext cx="3047137" cy="1389960"/>
          </a:xfrm>
          <a:prstGeom prst="rect">
            <a:avLst/>
          </a:prstGeom>
        </p:spPr>
      </p:pic>
      <p:grpSp>
        <p:nvGrpSpPr>
          <p:cNvPr id="13" name="Group 12"/>
          <p:cNvGrpSpPr/>
          <p:nvPr userDrawn="1"/>
        </p:nvGrpSpPr>
        <p:grpSpPr>
          <a:xfrm>
            <a:off x="-4595" y="6002316"/>
            <a:ext cx="12198096" cy="27432"/>
            <a:chOff x="-9675" y="6830568"/>
            <a:chExt cx="9176303" cy="27432"/>
          </a:xfrm>
        </p:grpSpPr>
        <p:sp>
          <p:nvSpPr>
            <p:cNvPr id="14" name="Rectangle 13"/>
            <p:cNvSpPr>
              <a:spLocks/>
            </p:cNvSpPr>
            <p:nvPr userDrawn="1"/>
          </p:nvSpPr>
          <p:spPr>
            <a:xfrm>
              <a:off x="5529226" y="6830568"/>
              <a:ext cx="3637402" cy="27432"/>
            </a:xfrm>
            <a:prstGeom prst="rect">
              <a:avLst/>
            </a:prstGeom>
            <a:solidFill>
              <a:schemeClr val="accent4"/>
            </a:solidFill>
            <a:ln>
              <a:noFill/>
            </a:ln>
            <a:effectLst/>
            <a:scene3d>
              <a:camera prst="orthographicFront">
                <a:rot lat="0" lon="0" rev="0"/>
              </a:camera>
              <a:lightRig rig="threePt" dir="t">
                <a:rot lat="0" lon="0" rev="1200000"/>
              </a:lightRig>
            </a:scene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rtlCol="0" fromWordArt="0" anchor="ctr" anchorCtr="0" forceAA="0" compatLnSpc="1">
              <a:prstTxWarp prst="textNoShape">
                <a:avLst/>
              </a:prstTxWarp>
              <a:noAutofit/>
            </a:bodyPr>
            <a:lstStyle/>
            <a:p>
              <a:pPr algn="ctr">
                <a:lnSpc>
                  <a:spcPct val="90000"/>
                </a:lnSpc>
              </a:pPr>
              <a:endParaRPr lang="en-US" dirty="0">
                <a:solidFill>
                  <a:schemeClr val="tx1"/>
                </a:solidFill>
                <a:uFillTx/>
              </a:endParaRPr>
            </a:p>
          </p:txBody>
        </p:sp>
        <p:sp>
          <p:nvSpPr>
            <p:cNvPr id="15" name="Rectangle 14"/>
            <p:cNvSpPr>
              <a:spLocks/>
            </p:cNvSpPr>
            <p:nvPr userDrawn="1"/>
          </p:nvSpPr>
          <p:spPr>
            <a:xfrm>
              <a:off x="-9675" y="6830568"/>
              <a:ext cx="5542707" cy="27432"/>
            </a:xfrm>
            <a:prstGeom prst="rect">
              <a:avLst/>
            </a:prstGeom>
            <a:solidFill>
              <a:schemeClr val="accent3">
                <a:lumMod val="75000"/>
              </a:schemeClr>
            </a:solidFill>
            <a:ln>
              <a:noFill/>
            </a:ln>
            <a:effectLst/>
            <a:scene3d>
              <a:camera prst="orthographicFront">
                <a:rot lat="0" lon="0" rev="0"/>
              </a:camera>
              <a:lightRig rig="threePt" dir="t">
                <a:rot lat="0" lon="0" rev="1200000"/>
              </a:lightRig>
            </a:scene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rtlCol="0" fromWordArt="0" anchor="ctr" anchorCtr="0" forceAA="0" compatLnSpc="1">
              <a:prstTxWarp prst="textNoShape">
                <a:avLst/>
              </a:prstTxWarp>
              <a:noAutofit/>
            </a:bodyPr>
            <a:lstStyle/>
            <a:p>
              <a:pPr lvl="0" algn="ctr">
                <a:lnSpc>
                  <a:spcPct val="90000"/>
                </a:lnSpc>
              </a:pPr>
              <a:endParaRPr lang="en-US" dirty="0">
                <a:solidFill>
                  <a:schemeClr val="tx1"/>
                </a:solidFill>
                <a:uFillTx/>
              </a:endParaRPr>
            </a:p>
          </p:txBody>
        </p:sp>
      </p:grpSp>
      <p:grpSp>
        <p:nvGrpSpPr>
          <p:cNvPr id="11" name="Group 10"/>
          <p:cNvGrpSpPr/>
          <p:nvPr userDrawn="1"/>
        </p:nvGrpSpPr>
        <p:grpSpPr>
          <a:xfrm>
            <a:off x="-4595" y="4272576"/>
            <a:ext cx="12198096" cy="27432"/>
            <a:chOff x="-9675" y="6830568"/>
            <a:chExt cx="9176303" cy="27432"/>
          </a:xfrm>
        </p:grpSpPr>
        <p:sp>
          <p:nvSpPr>
            <p:cNvPr id="18" name="Rectangle 17"/>
            <p:cNvSpPr>
              <a:spLocks/>
            </p:cNvSpPr>
            <p:nvPr userDrawn="1"/>
          </p:nvSpPr>
          <p:spPr>
            <a:xfrm>
              <a:off x="5529226" y="6830568"/>
              <a:ext cx="3637402" cy="27432"/>
            </a:xfrm>
            <a:prstGeom prst="rect">
              <a:avLst/>
            </a:prstGeom>
            <a:solidFill>
              <a:schemeClr val="accent4"/>
            </a:solidFill>
            <a:ln>
              <a:noFill/>
            </a:ln>
            <a:effectLst/>
            <a:scene3d>
              <a:camera prst="orthographicFront">
                <a:rot lat="0" lon="0" rev="0"/>
              </a:camera>
              <a:lightRig rig="threePt" dir="t">
                <a:rot lat="0" lon="0" rev="1200000"/>
              </a:lightRig>
            </a:scene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rtlCol="0" fromWordArt="0" anchor="ctr" anchorCtr="0" forceAA="0" compatLnSpc="1">
              <a:prstTxWarp prst="textNoShape">
                <a:avLst/>
              </a:prstTxWarp>
              <a:noAutofit/>
            </a:bodyPr>
            <a:lstStyle/>
            <a:p>
              <a:pPr algn="ctr">
                <a:lnSpc>
                  <a:spcPct val="90000"/>
                </a:lnSpc>
              </a:pPr>
              <a:endParaRPr lang="en-US" dirty="0">
                <a:solidFill>
                  <a:schemeClr val="tx1"/>
                </a:solidFill>
                <a:uFillTx/>
              </a:endParaRPr>
            </a:p>
          </p:txBody>
        </p:sp>
        <p:sp>
          <p:nvSpPr>
            <p:cNvPr id="19" name="Rectangle 18"/>
            <p:cNvSpPr>
              <a:spLocks/>
            </p:cNvSpPr>
            <p:nvPr userDrawn="1"/>
          </p:nvSpPr>
          <p:spPr>
            <a:xfrm>
              <a:off x="-9675" y="6830568"/>
              <a:ext cx="5542707" cy="27432"/>
            </a:xfrm>
            <a:prstGeom prst="rect">
              <a:avLst/>
            </a:prstGeom>
            <a:solidFill>
              <a:schemeClr val="accent3">
                <a:lumMod val="75000"/>
              </a:schemeClr>
            </a:solidFill>
            <a:ln>
              <a:noFill/>
            </a:ln>
            <a:effectLst/>
            <a:scene3d>
              <a:camera prst="orthographicFront">
                <a:rot lat="0" lon="0" rev="0"/>
              </a:camera>
              <a:lightRig rig="threePt" dir="t">
                <a:rot lat="0" lon="0" rev="1200000"/>
              </a:lightRig>
            </a:scene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rtlCol="0" fromWordArt="0" anchor="ctr" anchorCtr="0" forceAA="0" compatLnSpc="1">
              <a:prstTxWarp prst="textNoShape">
                <a:avLst/>
              </a:prstTxWarp>
              <a:noAutofit/>
            </a:bodyPr>
            <a:lstStyle/>
            <a:p>
              <a:pPr lvl="0" algn="ctr">
                <a:lnSpc>
                  <a:spcPct val="90000"/>
                </a:lnSpc>
              </a:pPr>
              <a:endParaRPr lang="en-US" dirty="0">
                <a:solidFill>
                  <a:schemeClr val="tx1"/>
                </a:solidFill>
                <a:uFillTx/>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877824"/>
          </a:xfrm>
        </p:spPr>
        <p:txBody>
          <a:bodyPr/>
          <a:lstStyle/>
          <a:p>
            <a:r>
              <a:rPr lang="en-US" dirty="0">
                <a:uFillTx/>
              </a:rPr>
              <a:t>Click to edit Master title style</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secHead">
  <p:cSld name="Section Header">
    <p:bg>
      <p:bgRef idx="1003">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828324" y="2743200"/>
            <a:ext cx="9495011" cy="1673225"/>
          </a:xfrm>
        </p:spPr>
        <p:txBody>
          <a:bodyPr anchor="t"/>
          <a:lstStyle>
            <a:lvl1pPr marL="0" indent="0">
              <a:buNone/>
              <a:defRPr sz="280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7" name="Rectangle 6"/>
          <p:cNvSpPr/>
          <p:nvPr/>
        </p:nvSpPr>
        <p:spPr bwMode="white">
          <a:xfrm>
            <a:off x="0" y="1524000"/>
            <a:ext cx="12188825" cy="114300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ctangle 7"/>
          <p:cNvSpPr/>
          <p:nvPr/>
        </p:nvSpPr>
        <p:spPr>
          <a:xfrm>
            <a:off x="0" y="1600200"/>
            <a:ext cx="1726750" cy="990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1828324" y="1600200"/>
            <a:ext cx="10360501" cy="990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1828324" y="1600200"/>
            <a:ext cx="10157354" cy="667875"/>
          </a:xfrm>
        </p:spPr>
        <p:txBody>
          <a:bodyPr/>
          <a:lstStyle>
            <a:lvl1pPr algn="l">
              <a:buNone/>
              <a:defRPr sz="4400" b="0" cap="none">
                <a:solidFill>
                  <a:srgbClr val="FFFFFF"/>
                </a:solidFill>
              </a:defRPr>
            </a:lvl1pPr>
          </a:lstStyle>
          <a:p>
            <a:r>
              <a:rPr kumimoji="0" lang="en-US"/>
              <a:t>Click to edit Master title style</a:t>
            </a:r>
            <a:endParaRPr kumimoji="0" lang="en-US" dirty="0"/>
          </a:p>
        </p:txBody>
      </p:sp>
      <p:sp>
        <p:nvSpPr>
          <p:cNvPr id="13" name="Slide Number Placeholder 12"/>
          <p:cNvSpPr>
            <a:spLocks noGrp="1"/>
          </p:cNvSpPr>
          <p:nvPr>
            <p:ph type="sldNum" sz="quarter" idx="11"/>
          </p:nvPr>
        </p:nvSpPr>
        <p:spPr>
          <a:xfrm>
            <a:off x="0" y="1752600"/>
            <a:ext cx="1726750" cy="701676"/>
          </a:xfrm>
          <a:prstGeom prst="rect">
            <a:avLst/>
          </a:prstGeom>
        </p:spPr>
        <p:txBody>
          <a:bodyPr>
            <a:noAutofit/>
          </a:bodyPr>
          <a:lstStyle>
            <a:lvl1pPr>
              <a:defRPr sz="2400">
                <a:solidFill>
                  <a:srgbClr val="FFFFFF"/>
                </a:solidFill>
              </a:defRPr>
            </a:lvl1pPr>
          </a:lstStyle>
          <a:p>
            <a:pPr algn="ctr" eaLnBrk="1" latinLnBrk="0" hangingPunct="1"/>
            <a:fld id="{F0C94032-CD4C-4C25-B0C2-CEC720522D92}" type="slidenum">
              <a:rPr kumimoji="0" lang="en-US" smtClean="0"/>
              <a:pPr algn="ctr" eaLnBrk="1" latinLnBrk="0" hangingPunct="1"/>
              <a:t>‹#›</a:t>
            </a:fld>
            <a:endParaRPr kumimoji="0" lang="en-US" sz="2400" dirty="0">
              <a:solidFill>
                <a:srgbClr val="FFFFFF"/>
              </a:solidFill>
            </a:endParaRPr>
          </a:p>
        </p:txBody>
      </p:sp>
      <p:sp>
        <p:nvSpPr>
          <p:cNvPr id="10" name="Footer Placeholder 4"/>
          <p:cNvSpPr>
            <a:spLocks noGrp="1"/>
          </p:cNvSpPr>
          <p:nvPr>
            <p:ph type="ftr" sz="quarter" idx="3"/>
          </p:nvPr>
        </p:nvSpPr>
        <p:spPr>
          <a:xfrm>
            <a:off x="514169" y="6435568"/>
            <a:ext cx="4059169" cy="218473"/>
          </a:xfrm>
          <a:prstGeom prst="rect">
            <a:avLst/>
          </a:prstGeom>
        </p:spPr>
        <p:txBody>
          <a:bodyPr/>
          <a:lstStyle>
            <a:lvl1pPr algn="l">
              <a:defRPr sz="1200">
                <a:latin typeface="Calibri"/>
                <a:cs typeface="Calibri"/>
              </a:defRPr>
            </a:lvl1pPr>
          </a:lstStyle>
          <a:p>
            <a:endParaRPr lang="en-US" dirty="0">
              <a:latin typeface="Arial" pitchFamily="34" charset="0"/>
              <a:cs typeface="Arial" pitchFamily="34" charset="0"/>
            </a:endParaRPr>
          </a:p>
        </p:txBody>
      </p:sp>
      <p:pic>
        <p:nvPicPr>
          <p:cNvPr id="11" name="Picture 10" descr="IDEAS_logo.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7330747" y="6236786"/>
            <a:ext cx="1401117" cy="485998"/>
          </a:xfrm>
          <a:prstGeom prst="rect">
            <a:avLst/>
          </a:prstGeom>
        </p:spPr>
      </p:pic>
      <p:pic>
        <p:nvPicPr>
          <p:cNvPr id="12" name="Picture 11">
            <a:extLst>
              <a:ext uri="{FF2B5EF4-FFF2-40B4-BE49-F238E27FC236}">
                <a16:creationId xmlns:a16="http://schemas.microsoft.com/office/drawing/2014/main" id="{D43F2E29-D923-E449-87DA-691D3382DA10}"/>
              </a:ext>
            </a:extLst>
          </p:cNvPr>
          <p:cNvPicPr>
            <a:picLocks noChangeAspect="1"/>
          </p:cNvPicPr>
          <p:nvPr userDrawn="1"/>
        </p:nvPicPr>
        <p:blipFill>
          <a:blip r:embed="rId3" cstate="print"/>
          <a:stretch>
            <a:fillRect/>
          </a:stretch>
        </p:blipFill>
        <p:spPr>
          <a:xfrm>
            <a:off x="9426619" y="6115528"/>
            <a:ext cx="2366963" cy="640080"/>
          </a:xfrm>
          <a:prstGeom prst="rect">
            <a:avLst/>
          </a:prstGeom>
        </p:spPr>
      </p:pic>
      <p:sp>
        <p:nvSpPr>
          <p:cNvPr id="14" name="Rectangle 6">
            <a:extLst>
              <a:ext uri="{FF2B5EF4-FFF2-40B4-BE49-F238E27FC236}">
                <a16:creationId xmlns:a16="http://schemas.microsoft.com/office/drawing/2014/main" id="{96FBCAFB-8167-4C4C-9FAA-536E2379E788}"/>
              </a:ext>
            </a:extLst>
          </p:cNvPr>
          <p:cNvSpPr>
            <a:spLocks noChangeArrowheads="1"/>
          </p:cNvSpPr>
          <p:nvPr userDrawn="1"/>
        </p:nvSpPr>
        <p:spPr bwMode="auto">
          <a:xfrm flipH="1">
            <a:off x="163375" y="6479785"/>
            <a:ext cx="210301" cy="152400"/>
          </a:xfrm>
          <a:prstGeom prst="rect">
            <a:avLst/>
          </a:prstGeom>
          <a:noFill/>
          <a:ln w="9525">
            <a:noFill/>
            <a:miter lim="800000"/>
          </a:ln>
          <a:effectLst/>
        </p:spPr>
        <p:txBody>
          <a:bodyPr lIns="0" tIns="0" rIns="0" bIns="0"/>
          <a:lstStyle/>
          <a:p>
            <a:pPr algn="r" defTabSz="173038">
              <a:lnSpc>
                <a:spcPct val="90000"/>
              </a:lnSpc>
              <a:defRPr>
                <a:uFillTx/>
              </a:defRPr>
            </a:pPr>
            <a:fld id="{040BB257-551A-4736-B50F-DCF1BA034C06}" type="slidenum">
              <a:rPr lang="en-US" sz="1000" smtClean="0">
                <a:solidFill>
                  <a:schemeClr val="tx1"/>
                </a:solidFill>
                <a:uFillTx/>
                <a:latin typeface="Arial" pitchFamily="34" charset="0"/>
                <a:cs typeface="Arial" pitchFamily="34" charset="0"/>
              </a:rPr>
              <a:pPr algn="r" defTabSz="173038">
                <a:lnSpc>
                  <a:spcPct val="90000"/>
                </a:lnSpc>
                <a:defRPr>
                  <a:uFillTx/>
                </a:defRPr>
              </a:pPr>
              <a:t>‹#›</a:t>
            </a:fld>
            <a:endParaRPr lang="en-US" sz="1000" dirty="0">
              <a:solidFill>
                <a:schemeClr val="tx1"/>
              </a:solidFill>
              <a:uFillTx/>
              <a:latin typeface="Arial" pitchFamily="34" charset="0"/>
              <a:cs typeface="Arial" pitchFamily="34" charset="0"/>
            </a:endParaRPr>
          </a:p>
        </p:txBody>
      </p:sp>
    </p:spTree>
    <p:extLst>
      <p:ext uri="{BB962C8B-B14F-4D97-AF65-F5344CB8AC3E}">
        <p14:creationId xmlns:p14="http://schemas.microsoft.com/office/powerpoint/2010/main" val="621084032"/>
      </p:ext>
    </p:extLst>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7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0640"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11" name="Picture 10">
            <a:extLst>
              <a:ext uri="{FF2B5EF4-FFF2-40B4-BE49-F238E27FC236}">
                <a16:creationId xmlns:a16="http://schemas.microsoft.com/office/drawing/2014/main" id="{FEB516F4-C09A-4E83-A0F1-168C638F25AA}"/>
              </a:ext>
            </a:extLst>
          </p:cNvPr>
          <p:cNvPicPr>
            <a:picLocks noChangeAspect="1"/>
          </p:cNvPicPr>
          <p:nvPr userDrawn="1"/>
        </p:nvPicPr>
        <p:blipFill rotWithShape="1">
          <a:blip r:embed="rId7">
            <a:extLst>
              <a:ext uri="{28A0092B-C50C-407E-A947-70E740481C1C}">
                <a14:useLocalDpi xmlns:a14="http://schemas.microsoft.com/office/drawing/2010/main" val="0"/>
              </a:ext>
            </a:extLst>
          </a:blip>
          <a:srcRect r="58932" b="1495"/>
          <a:stretch/>
        </p:blipFill>
        <p:spPr>
          <a:xfrm rot="10800000">
            <a:off x="-1" y="1572767"/>
            <a:ext cx="2852965" cy="4078297"/>
          </a:xfrm>
          <a:prstGeom prst="rect">
            <a:avLst/>
          </a:prstGeom>
        </p:spPr>
      </p:pic>
      <p:pic>
        <p:nvPicPr>
          <p:cNvPr id="10" name="Picture 9" descr="IDEAS_logo.png">
            <a:extLst>
              <a:ext uri="{FF2B5EF4-FFF2-40B4-BE49-F238E27FC236}">
                <a16:creationId xmlns:a16="http://schemas.microsoft.com/office/drawing/2014/main" id="{9DE86E9C-D24A-4552-A542-495444B5B047}"/>
              </a:ext>
            </a:extLst>
          </p:cNvPr>
          <p:cNvPicPr>
            <a:picLocks noChangeAspect="1"/>
          </p:cNvPicPr>
          <p:nvPr userDrawn="1"/>
        </p:nvPicPr>
        <p:blipFill>
          <a:blip r:embed="rId8" cstate="print">
            <a:extLst>
              <a:ext uri="{28A0092B-C50C-407E-A947-70E740481C1C}">
                <a14:useLocalDpi xmlns:a14="http://schemas.microsoft.com/office/drawing/2010/main"/>
              </a:ext>
            </a:extLst>
          </a:blip>
          <a:stretch>
            <a:fillRect/>
          </a:stretch>
        </p:blipFill>
        <p:spPr>
          <a:xfrm>
            <a:off x="211056" y="1848659"/>
            <a:ext cx="2350008" cy="815135"/>
          </a:xfrm>
          <a:prstGeom prst="rect">
            <a:avLst/>
          </a:prstGeom>
        </p:spPr>
      </p:pic>
    </p:spTree>
    <p:extLst>
      <p:ext uri="{BB962C8B-B14F-4D97-AF65-F5344CB8AC3E}">
        <p14:creationId xmlns:p14="http://schemas.microsoft.com/office/powerpoint/2010/main" val="34955573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2473" cy="914400"/>
          </a:xfrm>
        </p:spPr>
        <p:txBody>
          <a:bodyPr anchor="t" anchorCtr="0"/>
          <a:lstStyle/>
          <a:p>
            <a:r>
              <a:rPr lang="en-US"/>
              <a:t>Click to edit Master title style</a:t>
            </a:r>
            <a:endParaRPr lang="en-US" dirty="0"/>
          </a:p>
        </p:txBody>
      </p:sp>
      <p:sp>
        <p:nvSpPr>
          <p:cNvPr id="3" name="Content Placeholder 2"/>
          <p:cNvSpPr>
            <a:spLocks noGrp="1"/>
          </p:cNvSpPr>
          <p:nvPr>
            <p:ph idx="1" hasCustomPrompt="1"/>
          </p:nvPr>
        </p:nvSpPr>
        <p:spPr>
          <a:xfrm>
            <a:off x="365760" y="1737360"/>
            <a:ext cx="11369809" cy="404777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marL="1482725" indent="-222250">
              <a:buFont typeface="Arial" panose="020B0604020202020204" pitchFamily="34" charset="0"/>
              <a:buChar char="•"/>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level0.4	</a:t>
            </a:r>
          </a:p>
        </p:txBody>
      </p:sp>
    </p:spTree>
    <p:extLst>
      <p:ext uri="{BB962C8B-B14F-4D97-AF65-F5344CB8AC3E}">
        <p14:creationId xmlns:p14="http://schemas.microsoft.com/office/powerpoint/2010/main" val="25090086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5.xml"/><Relationship Id="rId3" Type="http://schemas.openxmlformats.org/officeDocument/2006/relationships/slideLayout" Target="../slideLayouts/slideLayout10.xml"/><Relationship Id="rId7" Type="http://schemas.openxmlformats.org/officeDocument/2006/relationships/slideLayout" Target="../slideLayouts/slideLayout14.xml"/><Relationship Id="rId12" Type="http://schemas.openxmlformats.org/officeDocument/2006/relationships/image" Target="../media/image2.png"/><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11" Type="http://schemas.openxmlformats.org/officeDocument/2006/relationships/image" Target="../media/image1.png"/><Relationship Id="rId5" Type="http://schemas.openxmlformats.org/officeDocument/2006/relationships/slideLayout" Target="../slideLayouts/slideLayout12.xml"/><Relationship Id="rId10" Type="http://schemas.openxmlformats.org/officeDocument/2006/relationships/image" Target="../media/image6.png"/><Relationship Id="rId4" Type="http://schemas.openxmlformats.org/officeDocument/2006/relationships/slideLayout" Target="../slideLayouts/slideLayout11.xml"/><Relationship Id="rId9"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365760" y="411480"/>
            <a:ext cx="11376442" cy="510909"/>
          </a:xfrm>
          <a:prstGeom prst="rect">
            <a:avLst/>
          </a:prstGeom>
          <a:noFill/>
          <a:ln w="9525">
            <a:noFill/>
            <a:miter lim="800000"/>
          </a:ln>
        </p:spPr>
        <p:txBody>
          <a:bodyPr vert="horz" wrap="square" lIns="91440" tIns="45720" rIns="91440" bIns="45720" numCol="1" anchor="t" anchorCtr="0" compatLnSpc="1">
            <a:prstTxWarp prst="textNoShape">
              <a:avLst/>
            </a:prstTxWarp>
            <a:spAutoFit/>
          </a:bodyPr>
          <a:lstStyle/>
          <a:p>
            <a:pPr lvl="0"/>
            <a:r>
              <a:rPr lang="en-US" dirty="0">
                <a:uFillTx/>
              </a:rPr>
              <a:t>Click to edit Master title style</a:t>
            </a:r>
          </a:p>
        </p:txBody>
      </p:sp>
      <p:sp>
        <p:nvSpPr>
          <p:cNvPr id="1027" name="Text Placeholder 2"/>
          <p:cNvSpPr>
            <a:spLocks noGrp="1"/>
          </p:cNvSpPr>
          <p:nvPr>
            <p:ph type="body" idx="1"/>
          </p:nvPr>
        </p:nvSpPr>
        <p:spPr bwMode="auto">
          <a:xfrm>
            <a:off x="365760" y="1623066"/>
            <a:ext cx="11376442" cy="4040923"/>
          </a:xfrm>
          <a:prstGeom prst="rect">
            <a:avLst/>
          </a:prstGeom>
          <a:noFill/>
          <a:ln w="9525">
            <a:noFill/>
            <a:miter lim="800000"/>
          </a:ln>
        </p:spPr>
        <p:txBody>
          <a:bodyPr vert="horz" wrap="square" lIns="91440" tIns="45720" rIns="91440" bIns="45720" numCol="1" anchor="t" anchorCtr="0" compatLnSpc="1">
            <a:prstTxWarp prst="textNoShape">
              <a:avLst/>
            </a:prstTxWarp>
            <a:noAutofit/>
          </a:bodyPr>
          <a:lstStyle/>
          <a:p>
            <a:pPr lvl="0"/>
            <a:r>
              <a:rPr lang="en-US" dirty="0">
                <a:uFillTx/>
              </a:rPr>
              <a:t>Click to edit Master text styles</a:t>
            </a:r>
          </a:p>
          <a:p>
            <a:pPr lvl="1"/>
            <a:r>
              <a:rPr lang="en-US" dirty="0">
                <a:uFillTx/>
              </a:rPr>
              <a:t>Second level</a:t>
            </a:r>
          </a:p>
          <a:p>
            <a:pPr lvl="2"/>
            <a:r>
              <a:rPr lang="en-US" dirty="0">
                <a:uFillTx/>
              </a:rPr>
              <a:t>Third level</a:t>
            </a:r>
          </a:p>
          <a:p>
            <a:pPr lvl="3"/>
            <a:r>
              <a:rPr lang="en-US" dirty="0">
                <a:uFillTx/>
              </a:rPr>
              <a:t>Fourth level</a:t>
            </a:r>
          </a:p>
          <a:p>
            <a:pPr lvl="4"/>
            <a:r>
              <a:rPr lang="en-US" dirty="0">
                <a:uFillTx/>
              </a:rPr>
              <a:t>Fifth level</a:t>
            </a:r>
          </a:p>
        </p:txBody>
      </p:sp>
      <p:pic>
        <p:nvPicPr>
          <p:cNvPr id="13" name="Picture 12"/>
          <p:cNvPicPr>
            <a:picLocks noChangeAspect="1"/>
          </p:cNvPicPr>
          <p:nvPr userDrawn="1"/>
        </p:nvPicPr>
        <p:blipFill>
          <a:blip r:embed="rId9" cstate="print"/>
          <a:stretch>
            <a:fillRect/>
          </a:stretch>
        </p:blipFill>
        <p:spPr>
          <a:xfrm>
            <a:off x="9236773" y="6033555"/>
            <a:ext cx="2366963" cy="640080"/>
          </a:xfrm>
          <a:prstGeom prst="rect">
            <a:avLst/>
          </a:prstGeom>
        </p:spPr>
      </p:pic>
      <p:grpSp>
        <p:nvGrpSpPr>
          <p:cNvPr id="15" name="Group 14"/>
          <p:cNvGrpSpPr/>
          <p:nvPr userDrawn="1"/>
        </p:nvGrpSpPr>
        <p:grpSpPr>
          <a:xfrm>
            <a:off x="-4595" y="6830568"/>
            <a:ext cx="12198096" cy="27432"/>
            <a:chOff x="-9675" y="6830568"/>
            <a:chExt cx="9176303" cy="27432"/>
          </a:xfrm>
        </p:grpSpPr>
        <p:sp>
          <p:nvSpPr>
            <p:cNvPr id="16" name="Rectangle 15"/>
            <p:cNvSpPr>
              <a:spLocks/>
            </p:cNvSpPr>
            <p:nvPr userDrawn="1"/>
          </p:nvSpPr>
          <p:spPr>
            <a:xfrm>
              <a:off x="5529226" y="6830568"/>
              <a:ext cx="3637402" cy="27432"/>
            </a:xfrm>
            <a:prstGeom prst="rect">
              <a:avLst/>
            </a:prstGeom>
            <a:solidFill>
              <a:schemeClr val="accent4"/>
            </a:solidFill>
            <a:ln>
              <a:noFill/>
            </a:ln>
            <a:effectLst/>
            <a:scene3d>
              <a:camera prst="orthographicFront">
                <a:rot lat="0" lon="0" rev="0"/>
              </a:camera>
              <a:lightRig rig="threePt" dir="t">
                <a:rot lat="0" lon="0" rev="1200000"/>
              </a:lightRig>
            </a:scene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rtlCol="0" fromWordArt="0" anchor="ctr" anchorCtr="0" forceAA="0" compatLnSpc="1">
              <a:prstTxWarp prst="textNoShape">
                <a:avLst/>
              </a:prstTxWarp>
              <a:noAutofit/>
            </a:bodyPr>
            <a:lstStyle/>
            <a:p>
              <a:pPr algn="ctr">
                <a:lnSpc>
                  <a:spcPct val="90000"/>
                </a:lnSpc>
              </a:pPr>
              <a:endParaRPr lang="en-US" dirty="0">
                <a:solidFill>
                  <a:schemeClr val="tx1"/>
                </a:solidFill>
                <a:uFillTx/>
              </a:endParaRPr>
            </a:p>
          </p:txBody>
        </p:sp>
        <p:sp>
          <p:nvSpPr>
            <p:cNvPr id="17" name="Rectangle 16"/>
            <p:cNvSpPr>
              <a:spLocks/>
            </p:cNvSpPr>
            <p:nvPr userDrawn="1"/>
          </p:nvSpPr>
          <p:spPr>
            <a:xfrm>
              <a:off x="-9675" y="6830568"/>
              <a:ext cx="5542707" cy="27432"/>
            </a:xfrm>
            <a:prstGeom prst="rect">
              <a:avLst/>
            </a:prstGeom>
            <a:solidFill>
              <a:schemeClr val="accent3">
                <a:lumMod val="75000"/>
              </a:schemeClr>
            </a:solidFill>
            <a:ln>
              <a:noFill/>
            </a:ln>
            <a:effectLst/>
            <a:scene3d>
              <a:camera prst="orthographicFront">
                <a:rot lat="0" lon="0" rev="0"/>
              </a:camera>
              <a:lightRig rig="threePt" dir="t">
                <a:rot lat="0" lon="0" rev="1200000"/>
              </a:lightRig>
            </a:scene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rtlCol="0" fromWordArt="0" anchor="ctr" anchorCtr="0" forceAA="0" compatLnSpc="1">
              <a:prstTxWarp prst="textNoShape">
                <a:avLst/>
              </a:prstTxWarp>
              <a:noAutofit/>
            </a:bodyPr>
            <a:lstStyle/>
            <a:p>
              <a:pPr lvl="0" algn="ctr">
                <a:lnSpc>
                  <a:spcPct val="90000"/>
                </a:lnSpc>
              </a:pPr>
              <a:endParaRPr lang="en-US" dirty="0">
                <a:solidFill>
                  <a:schemeClr val="tx1"/>
                </a:solidFill>
                <a:uFillTx/>
              </a:endParaRPr>
            </a:p>
          </p:txBody>
        </p:sp>
      </p:grpSp>
      <p:sp>
        <p:nvSpPr>
          <p:cNvPr id="8" name="Rectangle 256"/>
          <p:cNvSpPr txBox="1">
            <a:spLocks noChangeArrowheads="1"/>
          </p:cNvSpPr>
          <p:nvPr userDrawn="1"/>
        </p:nvSpPr>
        <p:spPr>
          <a:xfrm>
            <a:off x="363828" y="6449464"/>
            <a:ext cx="3422561" cy="213042"/>
          </a:xfrm>
          <a:prstGeom prst="rect">
            <a:avLst/>
          </a:prstGeom>
        </p:spPr>
        <p:txBody>
          <a:bodyPr anchor="ctr"/>
          <a:lstStyle/>
          <a:p>
            <a:pPr algn="l"/>
            <a:endParaRPr lang="en-US" sz="1000" dirty="0">
              <a:solidFill>
                <a:schemeClr val="tx1"/>
              </a:solidFill>
              <a:uFillTx/>
              <a:latin typeface="Arial" pitchFamily="34" charset="0"/>
              <a:cs typeface="Arial" pitchFamily="34" charset="0"/>
            </a:endParaRPr>
          </a:p>
        </p:txBody>
      </p:sp>
      <p:sp>
        <p:nvSpPr>
          <p:cNvPr id="9" name="Rectangle 6"/>
          <p:cNvSpPr>
            <a:spLocks noChangeArrowheads="1"/>
          </p:cNvSpPr>
          <p:nvPr userDrawn="1"/>
        </p:nvSpPr>
        <p:spPr bwMode="auto">
          <a:xfrm flipH="1">
            <a:off x="163375" y="6479785"/>
            <a:ext cx="210301" cy="152400"/>
          </a:xfrm>
          <a:prstGeom prst="rect">
            <a:avLst/>
          </a:prstGeom>
          <a:noFill/>
          <a:ln w="9525">
            <a:noFill/>
            <a:miter lim="800000"/>
          </a:ln>
          <a:effectLst/>
        </p:spPr>
        <p:txBody>
          <a:bodyPr lIns="0" tIns="0" rIns="0" bIns="0"/>
          <a:lstStyle/>
          <a:p>
            <a:pPr algn="r" defTabSz="173038">
              <a:lnSpc>
                <a:spcPct val="90000"/>
              </a:lnSpc>
              <a:defRPr>
                <a:uFillTx/>
              </a:defRPr>
            </a:pPr>
            <a:fld id="{040BB257-551A-4736-B50F-DCF1BA034C06}" type="slidenum">
              <a:rPr lang="en-US" sz="1000" smtClean="0">
                <a:solidFill>
                  <a:schemeClr val="tx1"/>
                </a:solidFill>
                <a:uFillTx/>
                <a:latin typeface="Arial" pitchFamily="34" charset="0"/>
                <a:cs typeface="Arial" pitchFamily="34" charset="0"/>
              </a:rPr>
              <a:pPr algn="r" defTabSz="173038">
                <a:lnSpc>
                  <a:spcPct val="90000"/>
                </a:lnSpc>
                <a:defRPr>
                  <a:uFillTx/>
                </a:defRPr>
              </a:pPr>
              <a:t>‹#›</a:t>
            </a:fld>
            <a:endParaRPr lang="en-US" sz="1000" dirty="0">
              <a:solidFill>
                <a:schemeClr val="tx1"/>
              </a:solidFill>
              <a:uFillTx/>
              <a:latin typeface="Arial" pitchFamily="34" charset="0"/>
              <a:cs typeface="Arial" pitchFamily="34" charset="0"/>
            </a:endParaRPr>
          </a:p>
        </p:txBody>
      </p:sp>
      <p:pic>
        <p:nvPicPr>
          <p:cNvPr id="11" name="Picture 10" descr="IDEAS_logo.png"/>
          <p:cNvPicPr>
            <a:picLocks noChangeAspect="1"/>
          </p:cNvPicPr>
          <p:nvPr userDrawn="1"/>
        </p:nvPicPr>
        <p:blipFill>
          <a:blip r:embed="rId10" cstate="print"/>
          <a:stretch>
            <a:fillRect/>
          </a:stretch>
        </p:blipFill>
        <p:spPr>
          <a:xfrm>
            <a:off x="7027425" y="6069275"/>
            <a:ext cx="1845330" cy="640080"/>
          </a:xfrm>
          <a:prstGeom prst="rect">
            <a:avLst/>
          </a:prstGeom>
        </p:spPr>
      </p:pic>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Lst>
  <p:hf hdr="0" ftr="0" dt="0"/>
  <p:txStyles>
    <p:titleStyle>
      <a:lvl1pPr algn="l" rtl="0" eaLnBrk="1" fontAlgn="base" hangingPunct="1">
        <a:lnSpc>
          <a:spcPct val="85000"/>
        </a:lnSpc>
        <a:spcBef>
          <a:spcPct val="0"/>
        </a:spcBef>
        <a:spcAft>
          <a:spcPct val="0"/>
        </a:spcAft>
        <a:defRPr sz="3200" b="1" kern="1200" baseline="0">
          <a:solidFill>
            <a:schemeClr val="tx1"/>
          </a:solidFill>
          <a:uFillTx/>
          <a:latin typeface="+mn-lt"/>
          <a:ea typeface="+mj-ea"/>
          <a:cs typeface="+mj-cs"/>
        </a:defRPr>
      </a:lvl1pPr>
      <a:lvl2pPr algn="l" rtl="0" eaLnBrk="1" fontAlgn="base" hangingPunct="1">
        <a:lnSpc>
          <a:spcPct val="85000"/>
        </a:lnSpc>
        <a:spcBef>
          <a:spcPct val="0"/>
        </a:spcBef>
        <a:spcAft>
          <a:spcPct val="0"/>
        </a:spcAft>
        <a:defRPr sz="3000">
          <a:solidFill>
            <a:srgbClr val="006C3A"/>
          </a:solidFill>
          <a:uFillTx/>
          <a:latin typeface="Arial Black" pitchFamily="34" charset="0"/>
        </a:defRPr>
      </a:lvl2pPr>
      <a:lvl3pPr algn="l" rtl="0" eaLnBrk="1" fontAlgn="base" hangingPunct="1">
        <a:lnSpc>
          <a:spcPct val="85000"/>
        </a:lnSpc>
        <a:spcBef>
          <a:spcPct val="0"/>
        </a:spcBef>
        <a:spcAft>
          <a:spcPct val="0"/>
        </a:spcAft>
        <a:defRPr sz="3000">
          <a:solidFill>
            <a:srgbClr val="006C3A"/>
          </a:solidFill>
          <a:uFillTx/>
          <a:latin typeface="Arial Black" pitchFamily="34" charset="0"/>
        </a:defRPr>
      </a:lvl3pPr>
      <a:lvl4pPr algn="l" rtl="0" eaLnBrk="1" fontAlgn="base" hangingPunct="1">
        <a:lnSpc>
          <a:spcPct val="85000"/>
        </a:lnSpc>
        <a:spcBef>
          <a:spcPct val="0"/>
        </a:spcBef>
        <a:spcAft>
          <a:spcPct val="0"/>
        </a:spcAft>
        <a:defRPr sz="3000">
          <a:solidFill>
            <a:srgbClr val="006C3A"/>
          </a:solidFill>
          <a:uFillTx/>
          <a:latin typeface="Arial Black" pitchFamily="34" charset="0"/>
        </a:defRPr>
      </a:lvl4pPr>
      <a:lvl5pPr algn="l" rtl="0" eaLnBrk="1" fontAlgn="base" hangingPunct="1">
        <a:lnSpc>
          <a:spcPct val="85000"/>
        </a:lnSpc>
        <a:spcBef>
          <a:spcPct val="0"/>
        </a:spcBef>
        <a:spcAft>
          <a:spcPct val="0"/>
        </a:spcAft>
        <a:defRPr sz="3000">
          <a:solidFill>
            <a:srgbClr val="006C3A"/>
          </a:solidFill>
          <a:uFillTx/>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uFillTx/>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uFillTx/>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uFillTx/>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uFillTx/>
          <a:latin typeface="Arial Black" pitchFamily="34" charset="0"/>
        </a:defRPr>
      </a:lvl9pPr>
    </p:titleStyle>
    <p:bodyStyle>
      <a:lvl1pPr marL="230188" indent="-230188" algn="l" rtl="0" eaLnBrk="1" fontAlgn="base" hangingPunct="1">
        <a:lnSpc>
          <a:spcPct val="90000"/>
        </a:lnSpc>
        <a:spcBef>
          <a:spcPts val="1400"/>
        </a:spcBef>
        <a:spcAft>
          <a:spcPct val="0"/>
        </a:spcAft>
        <a:buClr>
          <a:schemeClr val="tx1"/>
        </a:buClr>
        <a:buFont typeface="Arial" charset="0"/>
        <a:buChar char="•"/>
        <a:defRPr sz="2800" kern="1200">
          <a:solidFill>
            <a:schemeClr val="tx1"/>
          </a:solidFill>
          <a:uFillTx/>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400" kern="1200">
          <a:solidFill>
            <a:schemeClr val="tx1"/>
          </a:solidFill>
          <a:uFillTx/>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uFillTx/>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uFillTx/>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800" kern="1200">
          <a:solidFill>
            <a:schemeClr val="tx1"/>
          </a:solidFill>
          <a:uFillTx/>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uFillTx/>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uFillTx/>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uFillTx/>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uFillTx/>
          <a:latin typeface="+mn-lt"/>
          <a:ea typeface="+mn-ea"/>
          <a:cs typeface="+mn-cs"/>
        </a:defRPr>
      </a:lvl9pPr>
    </p:bodyStyle>
    <p:otherStyle>
      <a:defPPr>
        <a:defRPr lang="en-US">
          <a:uFillTx/>
        </a:defRPr>
      </a:defPPr>
      <a:lvl1pPr marL="0" algn="l" defTabSz="914400" rtl="0" eaLnBrk="1" latinLnBrk="0" hangingPunct="1">
        <a:defRPr sz="1800" kern="1200">
          <a:solidFill>
            <a:schemeClr val="tx1"/>
          </a:solidFill>
          <a:uFillTx/>
          <a:latin typeface="+mn-lt"/>
          <a:ea typeface="+mn-ea"/>
          <a:cs typeface="+mn-cs"/>
        </a:defRPr>
      </a:lvl1pPr>
      <a:lvl2pPr marL="457200" algn="l" defTabSz="914400" rtl="0" eaLnBrk="1" latinLnBrk="0" hangingPunct="1">
        <a:defRPr sz="1800" kern="1200">
          <a:solidFill>
            <a:schemeClr val="tx1"/>
          </a:solidFill>
          <a:uFillTx/>
          <a:latin typeface="+mn-lt"/>
          <a:ea typeface="+mn-ea"/>
          <a:cs typeface="+mn-cs"/>
        </a:defRPr>
      </a:lvl2pPr>
      <a:lvl3pPr marL="914400" algn="l" defTabSz="914400" rtl="0" eaLnBrk="1" latinLnBrk="0" hangingPunct="1">
        <a:defRPr sz="1800" kern="1200">
          <a:solidFill>
            <a:schemeClr val="tx1"/>
          </a:solidFill>
          <a:uFillTx/>
          <a:latin typeface="+mn-lt"/>
          <a:ea typeface="+mn-ea"/>
          <a:cs typeface="+mn-cs"/>
        </a:defRPr>
      </a:lvl3pPr>
      <a:lvl4pPr marL="1371600" algn="l" defTabSz="914400" rtl="0" eaLnBrk="1" latinLnBrk="0" hangingPunct="1">
        <a:defRPr sz="1800" kern="1200">
          <a:solidFill>
            <a:schemeClr val="tx1"/>
          </a:solidFill>
          <a:uFillTx/>
          <a:latin typeface="+mn-lt"/>
          <a:ea typeface="+mn-ea"/>
          <a:cs typeface="+mn-cs"/>
        </a:defRPr>
      </a:lvl4pPr>
      <a:lvl5pPr marL="1828800" algn="l" defTabSz="914400" rtl="0" eaLnBrk="1" latinLnBrk="0" hangingPunct="1">
        <a:defRPr sz="1800" kern="1200">
          <a:solidFill>
            <a:schemeClr val="tx1"/>
          </a:solidFill>
          <a:uFillTx/>
          <a:latin typeface="+mn-lt"/>
          <a:ea typeface="+mn-ea"/>
          <a:cs typeface="+mn-cs"/>
        </a:defRPr>
      </a:lvl5pPr>
      <a:lvl6pPr marL="2286000" algn="l" defTabSz="914400" rtl="0" eaLnBrk="1" latinLnBrk="0" hangingPunct="1">
        <a:defRPr sz="1800" kern="1200">
          <a:solidFill>
            <a:schemeClr val="tx1"/>
          </a:solidFill>
          <a:uFillTx/>
          <a:latin typeface="+mn-lt"/>
          <a:ea typeface="+mn-ea"/>
          <a:cs typeface="+mn-cs"/>
        </a:defRPr>
      </a:lvl6pPr>
      <a:lvl7pPr marL="2743200" algn="l" defTabSz="914400" rtl="0" eaLnBrk="1" latinLnBrk="0" hangingPunct="1">
        <a:defRPr sz="1800" kern="1200">
          <a:solidFill>
            <a:schemeClr val="tx1"/>
          </a:solidFill>
          <a:uFillTx/>
          <a:latin typeface="+mn-lt"/>
          <a:ea typeface="+mn-ea"/>
          <a:cs typeface="+mn-cs"/>
        </a:defRPr>
      </a:lvl7pPr>
      <a:lvl8pPr marL="3200400" algn="l" defTabSz="914400" rtl="0" eaLnBrk="1" latinLnBrk="0" hangingPunct="1">
        <a:defRPr sz="1800" kern="1200">
          <a:solidFill>
            <a:schemeClr val="tx1"/>
          </a:solidFill>
          <a:uFillTx/>
          <a:latin typeface="+mn-lt"/>
          <a:ea typeface="+mn-ea"/>
          <a:cs typeface="+mn-cs"/>
        </a:defRPr>
      </a:lvl8pPr>
      <a:lvl9pPr marL="3657600" algn="l" defTabSz="914400" rtl="0" eaLnBrk="1" latinLnBrk="0" hangingPunct="1">
        <a:defRPr sz="1800" kern="1200">
          <a:solidFill>
            <a:schemeClr val="tx1"/>
          </a:solidFill>
          <a:uFillTx/>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ED1C1369-A08C-454A-B0B5-0955BB31B118}"/>
              </a:ext>
            </a:extLst>
          </p:cNvPr>
          <p:cNvPicPr>
            <a:picLocks noChangeAspect="1"/>
          </p:cNvPicPr>
          <p:nvPr userDrawn="1"/>
        </p:nvPicPr>
        <p:blipFill rotWithShape="1">
          <a:blip r:embed="rId10">
            <a:extLst>
              <a:ext uri="{28A0092B-C50C-407E-A947-70E740481C1C}">
                <a14:useLocalDpi xmlns:a14="http://schemas.microsoft.com/office/drawing/2010/main" val="0"/>
              </a:ext>
            </a:extLst>
          </a:blip>
          <a:srcRect r="58932" b="1495"/>
          <a:stretch/>
        </p:blipFill>
        <p:spPr>
          <a:xfrm>
            <a:off x="9335860" y="0"/>
            <a:ext cx="2852965" cy="4078297"/>
          </a:xfrm>
          <a:prstGeom prst="rect">
            <a:avLst/>
          </a:prstGeom>
          <a:effectLst>
            <a:outerShdw blurRad="50800" dist="50800" dir="5400000" algn="ctr" rotWithShape="0">
              <a:srgbClr val="000000">
                <a:alpha val="0"/>
              </a:srgbClr>
            </a:outerShdw>
          </a:effectLst>
        </p:spPr>
      </p:pic>
      <p:sp>
        <p:nvSpPr>
          <p:cNvPr id="1026" name="Title Placeholder 1"/>
          <p:cNvSpPr>
            <a:spLocks noGrp="1"/>
          </p:cNvSpPr>
          <p:nvPr>
            <p:ph type="title"/>
          </p:nvPr>
        </p:nvSpPr>
        <p:spPr bwMode="auto">
          <a:xfrm>
            <a:off x="365760" y="411480"/>
            <a:ext cx="11376442" cy="84695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Click to edit Master title style</a:t>
            </a:r>
            <a:endParaRPr lang="en-US" dirty="0"/>
          </a:p>
        </p:txBody>
      </p:sp>
      <p:sp>
        <p:nvSpPr>
          <p:cNvPr id="1027" name="Text Placeholder 2"/>
          <p:cNvSpPr>
            <a:spLocks noGrp="1"/>
          </p:cNvSpPr>
          <p:nvPr>
            <p:ph type="body" idx="1"/>
          </p:nvPr>
        </p:nvSpPr>
        <p:spPr bwMode="auto">
          <a:xfrm>
            <a:off x="365760" y="1737360"/>
            <a:ext cx="11376442" cy="404092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3" name="Picture 12"/>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9741160" y="6183517"/>
            <a:ext cx="1971212" cy="533060"/>
          </a:xfrm>
          <a:prstGeom prst="rect">
            <a:avLst/>
          </a:prstGeom>
        </p:spPr>
      </p:pic>
      <p:sp>
        <p:nvSpPr>
          <p:cNvPr id="8" name="Rectangle 256"/>
          <p:cNvSpPr txBox="1">
            <a:spLocks noChangeArrowheads="1"/>
          </p:cNvSpPr>
          <p:nvPr userDrawn="1"/>
        </p:nvSpPr>
        <p:spPr>
          <a:xfrm>
            <a:off x="363828" y="6477000"/>
            <a:ext cx="3315547" cy="182562"/>
          </a:xfrm>
          <a:prstGeom prst="rect">
            <a:avLst/>
          </a:prstGeom>
          <a:ln/>
        </p:spPr>
        <p:txBody>
          <a:bodyPr anchor="ctr"/>
          <a:lstStyle/>
          <a:p>
            <a:pPr algn="l"/>
            <a:r>
              <a:rPr lang="en-US" sz="1000" dirty="0">
                <a:solidFill>
                  <a:schemeClr val="tx1"/>
                </a:solidFill>
                <a:latin typeface="Arial" pitchFamily="34" charset="0"/>
                <a:cs typeface="Arial" pitchFamily="34" charset="0"/>
              </a:rPr>
              <a:t> </a:t>
            </a:r>
          </a:p>
        </p:txBody>
      </p:sp>
      <p:sp>
        <p:nvSpPr>
          <p:cNvPr id="9" name="Rectangle 6"/>
          <p:cNvSpPr>
            <a:spLocks noChangeArrowheads="1"/>
          </p:cNvSpPr>
          <p:nvPr userDrawn="1"/>
        </p:nvSpPr>
        <p:spPr bwMode="auto">
          <a:xfrm flipH="1">
            <a:off x="163374" y="6513051"/>
            <a:ext cx="515635" cy="146511"/>
          </a:xfrm>
          <a:prstGeom prst="rect">
            <a:avLst/>
          </a:prstGeom>
          <a:noFill/>
          <a:ln w="9525">
            <a:noFill/>
            <a:miter lim="800000"/>
            <a:headEnd/>
            <a:tailEnd/>
          </a:ln>
          <a:effectLst/>
        </p:spPr>
        <p:txBody>
          <a:bodyPr lIns="0" tIns="0" rIns="0" bIns="0"/>
          <a:lstStyle/>
          <a:p>
            <a:pPr algn="l" defTabSz="173038">
              <a:lnSpc>
                <a:spcPct val="90000"/>
              </a:lnSpc>
              <a:tabLst>
                <a:tab pos="230188" algn="l"/>
              </a:tabLst>
              <a:defRPr/>
            </a:pPr>
            <a:fld id="{040BB257-551A-4736-B50F-DCF1BA034C06}" type="slidenum">
              <a:rPr lang="en-US" sz="1000" smtClean="0">
                <a:solidFill>
                  <a:schemeClr val="tx1"/>
                </a:solidFill>
                <a:latin typeface="Arial" pitchFamily="34" charset="0"/>
                <a:cs typeface="Arial" pitchFamily="34" charset="0"/>
              </a:rPr>
              <a:pPr algn="l" defTabSz="173038">
                <a:lnSpc>
                  <a:spcPct val="90000"/>
                </a:lnSpc>
                <a:tabLst>
                  <a:tab pos="230188" algn="l"/>
                </a:tabLst>
                <a:defRPr/>
              </a:pPr>
              <a:t>‹#›</a:t>
            </a:fld>
            <a:endParaRPr lang="en-US" sz="1000" dirty="0">
              <a:solidFill>
                <a:schemeClr val="tx1"/>
              </a:solidFill>
              <a:latin typeface="Arial" pitchFamily="34" charset="0"/>
              <a:cs typeface="Arial" pitchFamily="34" charset="0"/>
            </a:endParaRPr>
          </a:p>
        </p:txBody>
      </p:sp>
      <p:pic>
        <p:nvPicPr>
          <p:cNvPr id="10" name="Picture 9" descr="IDEAS_logo.png">
            <a:extLst>
              <a:ext uri="{FF2B5EF4-FFF2-40B4-BE49-F238E27FC236}">
                <a16:creationId xmlns:a16="http://schemas.microsoft.com/office/drawing/2014/main" id="{B8E2FEED-84DC-4438-B439-E3DA7A28736A}"/>
              </a:ext>
            </a:extLst>
          </p:cNvPr>
          <p:cNvPicPr>
            <a:picLocks noChangeAspect="1"/>
          </p:cNvPicPr>
          <p:nvPr userDrawn="1"/>
        </p:nvPicPr>
        <p:blipFill>
          <a:blip r:embed="rId12" cstate="print">
            <a:extLst>
              <a:ext uri="{28A0092B-C50C-407E-A947-70E740481C1C}">
                <a14:useLocalDpi xmlns:a14="http://schemas.microsoft.com/office/drawing/2010/main"/>
              </a:ext>
            </a:extLst>
          </a:blip>
          <a:stretch>
            <a:fillRect/>
          </a:stretch>
        </p:blipFill>
        <p:spPr>
          <a:xfrm>
            <a:off x="7663530" y="6156960"/>
            <a:ext cx="1845330" cy="640080"/>
          </a:xfrm>
          <a:prstGeom prst="rect">
            <a:avLst/>
          </a:prstGeom>
        </p:spPr>
      </p:pic>
    </p:spTree>
    <p:extLst>
      <p:ext uri="{BB962C8B-B14F-4D97-AF65-F5344CB8AC3E}">
        <p14:creationId xmlns:p14="http://schemas.microsoft.com/office/powerpoint/2010/main" val="2110540969"/>
      </p:ext>
    </p:extLst>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Lst>
  <p:hf hdr="0" ftr="0" dt="0"/>
  <p:txStyles>
    <p:title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p:titleStyle>
    <p:body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agilemanifesto.org/" TargetMode="External"/><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creativecommons.org/licenses/by-sa/4.0/" TargetMode="External"/><Relationship Id="rId2" Type="http://schemas.openxmlformats.org/officeDocument/2006/relationships/hyperlink" Target="http://creativecommons.org/licenses/by/4.0/" TargetMode="External"/><Relationship Id="rId1" Type="http://schemas.openxmlformats.org/officeDocument/2006/relationships/slideLayout" Target="../slideLayouts/slideLayout9.xml"/><Relationship Id="rId5" Type="http://schemas.openxmlformats.org/officeDocument/2006/relationships/image" Target="../media/image10.png"/><Relationship Id="rId4" Type="http://schemas.openxmlformats.org/officeDocument/2006/relationships/hyperlink" Target="https://doi.org/10.6084/m9.figshare.14256257"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s://betterscientificsoftware.github.io/A-Team-Tools/"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a.co/eEgWvKj" TargetMode="External"/><Relationship Id="rId7" Type="http://schemas.openxmlformats.org/officeDocument/2006/relationships/image" Target="../media/image21.tiff"/><Relationship Id="rId2" Type="http://schemas.openxmlformats.org/officeDocument/2006/relationships/hyperlink" Target="http://a.co/eUGIe95" TargetMode="External"/><Relationship Id="rId1" Type="http://schemas.openxmlformats.org/officeDocument/2006/relationships/slideLayout" Target="../slideLayouts/slideLayout2.xml"/><Relationship Id="rId6" Type="http://schemas.openxmlformats.org/officeDocument/2006/relationships/image" Target="../media/image20.jpeg"/><Relationship Id="rId5" Type="http://schemas.openxmlformats.org/officeDocument/2006/relationships/image" Target="../media/image19.jpeg"/><Relationship Id="rId4" Type="http://schemas.openxmlformats.org/officeDocument/2006/relationships/hyperlink" Target="http://a.co/22EPvt6"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hyperlink" Target="https://github.com/maherou" TargetMode="Externa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contributor-covenant.org/"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2.tiff"/></Relationships>
</file>

<file path=ppt/slides/_rels/slide36.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hyperlink" Target="https://xsdk.info/policies/" TargetMode="External"/><Relationship Id="rId2" Type="http://schemas.openxmlformats.org/officeDocument/2006/relationships/hyperlink" Target="https://github.com/trilinos/Trilinos/wiki/New-Trilinos-Developers" TargetMode="Externa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1A77B7-F99D-49EA-A49F-D263718C48D7}"/>
              </a:ext>
            </a:extLst>
          </p:cNvPr>
          <p:cNvSpPr>
            <a:spLocks noGrp="1"/>
          </p:cNvSpPr>
          <p:nvPr>
            <p:ph type="ctrTitle"/>
          </p:nvPr>
        </p:nvSpPr>
        <p:spPr>
          <a:xfrm>
            <a:off x="3177632" y="503144"/>
            <a:ext cx="8687265" cy="623129"/>
          </a:xfrm>
        </p:spPr>
        <p:txBody>
          <a:bodyPr/>
          <a:lstStyle/>
          <a:p>
            <a:r>
              <a:rPr lang="en-US" dirty="0"/>
              <a:t>Agile Methodologies</a:t>
            </a:r>
          </a:p>
        </p:txBody>
      </p:sp>
      <p:sp>
        <p:nvSpPr>
          <p:cNvPr id="5" name="Subtitle 4">
            <a:extLst>
              <a:ext uri="{FF2B5EF4-FFF2-40B4-BE49-F238E27FC236}">
                <a16:creationId xmlns:a16="http://schemas.microsoft.com/office/drawing/2014/main" id="{E9C36191-4CD4-4D95-BBB8-C25F2055F697}"/>
              </a:ext>
            </a:extLst>
          </p:cNvPr>
          <p:cNvSpPr>
            <a:spLocks noGrp="1"/>
          </p:cNvSpPr>
          <p:nvPr>
            <p:ph type="subTitle" idx="1"/>
          </p:nvPr>
        </p:nvSpPr>
        <p:spPr>
          <a:xfrm>
            <a:off x="3177632" y="1639913"/>
            <a:ext cx="8292317" cy="2855300"/>
          </a:xfrm>
        </p:spPr>
        <p:txBody>
          <a:bodyPr/>
          <a:lstStyle/>
          <a:p>
            <a:r>
              <a:rPr lang="en-US" u="sng" dirty="0"/>
              <a:t>Rinku Gupta</a:t>
            </a:r>
            <a:br>
              <a:rPr lang="en-US" dirty="0"/>
            </a:br>
            <a:r>
              <a:rPr lang="en-US" sz="2000" dirty="0"/>
              <a:t>Argonne National Laboratory</a:t>
            </a:r>
            <a:endParaRPr lang="en-US" dirty="0"/>
          </a:p>
          <a:p>
            <a:r>
              <a:rPr lang="en-US" dirty="0"/>
              <a:t>Better Scientific Software Tutorial, ISS, </a:t>
            </a:r>
            <a:r>
              <a:rPr lang="en-US"/>
              <a:t>March 2021</a:t>
            </a:r>
            <a:endParaRPr lang="en-US" dirty="0"/>
          </a:p>
        </p:txBody>
      </p:sp>
      <p:pic>
        <p:nvPicPr>
          <p:cNvPr id="6" name="Picture 2" descr="https://licensebuttons.net/l/by/4.0/88x31.png">
            <a:extLst>
              <a:ext uri="{FF2B5EF4-FFF2-40B4-BE49-F238E27FC236}">
                <a16:creationId xmlns:a16="http://schemas.microsoft.com/office/drawing/2014/main" id="{24EAF368-FA38-4254-8E55-6E4D872226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760" y="5539716"/>
            <a:ext cx="1661258" cy="58521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306FBB1C-6D6D-47D4-86AC-DD5BECCBEE38}"/>
              </a:ext>
            </a:extLst>
          </p:cNvPr>
          <p:cNvSpPr txBox="1"/>
          <p:nvPr/>
        </p:nvSpPr>
        <p:spPr>
          <a:xfrm>
            <a:off x="2036432" y="5619958"/>
            <a:ext cx="1171114" cy="424732"/>
          </a:xfrm>
          <a:prstGeom prst="rect">
            <a:avLst/>
          </a:prstGeom>
          <a:noFill/>
        </p:spPr>
        <p:txBody>
          <a:bodyPr wrap="square" rtlCol="0">
            <a:spAutoFit/>
          </a:bodyPr>
          <a:lstStyle/>
          <a:p>
            <a:pPr marL="0" marR="0" lvl="0" indent="0" algn="ctr" defTabSz="914400"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charset="0"/>
                <a:ea typeface="+mn-ea"/>
                <a:cs typeface="Arial" charset="0"/>
              </a:rPr>
              <a:t>See slide 2 for license details</a:t>
            </a:r>
          </a:p>
        </p:txBody>
      </p:sp>
      <p:pic>
        <p:nvPicPr>
          <p:cNvPr id="8" name="Picture 7">
            <a:extLst>
              <a:ext uri="{FF2B5EF4-FFF2-40B4-BE49-F238E27FC236}">
                <a16:creationId xmlns:a16="http://schemas.microsoft.com/office/drawing/2014/main" id="{02B471BB-942E-4C0B-9BB8-6227F0F27FC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1981" y="2924866"/>
            <a:ext cx="2350008" cy="1008267"/>
          </a:xfrm>
          <a:prstGeom prst="rect">
            <a:avLst/>
          </a:prstGeom>
        </p:spPr>
      </p:pic>
    </p:spTree>
    <p:extLst>
      <p:ext uri="{BB962C8B-B14F-4D97-AF65-F5344CB8AC3E}">
        <p14:creationId xmlns:p14="http://schemas.microsoft.com/office/powerpoint/2010/main" val="41078764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2473" cy="510909"/>
          </a:xfrm>
        </p:spPr>
        <p:txBody>
          <a:bodyPr/>
          <a:lstStyle/>
          <a:p>
            <a:r>
              <a:rPr lang="en-US" dirty="0">
                <a:uFillTx/>
              </a:rPr>
              <a:t>Why Agile?</a:t>
            </a:r>
          </a:p>
        </p:txBody>
      </p:sp>
      <p:sp>
        <p:nvSpPr>
          <p:cNvPr id="3" name="Content Placeholder 2"/>
          <p:cNvSpPr>
            <a:spLocks noGrp="1"/>
          </p:cNvSpPr>
          <p:nvPr>
            <p:ph idx="1"/>
          </p:nvPr>
        </p:nvSpPr>
        <p:spPr/>
        <p:txBody>
          <a:bodyPr/>
          <a:lstStyle/>
          <a:p>
            <a:endParaRPr lang="en-US" dirty="0"/>
          </a:p>
          <a:p>
            <a:r>
              <a:rPr lang="en-US" dirty="0"/>
              <a:t>Fits the research experience better than heavier-weight approaches</a:t>
            </a:r>
          </a:p>
          <a:p>
            <a:pPr lvl="1"/>
            <a:r>
              <a:rPr lang="en-US" dirty="0"/>
              <a:t>Aligns more naturally with how scientific progress is made</a:t>
            </a:r>
          </a:p>
          <a:p>
            <a:r>
              <a:rPr lang="en-US" dirty="0"/>
              <a:t>Well-suited for scientific software efforts (when tailored correctly)</a:t>
            </a:r>
          </a:p>
          <a:p>
            <a:pPr lvl="1"/>
            <a:r>
              <a:rPr lang="en-US" dirty="0"/>
              <a:t>Works well for small teams</a:t>
            </a:r>
          </a:p>
          <a:p>
            <a:pPr lvl="1"/>
            <a:r>
              <a:rPr lang="en-US" dirty="0">
                <a:uFillTx/>
              </a:rPr>
              <a:t>Provides meaningful, beneficial structure that promotes</a:t>
            </a:r>
          </a:p>
          <a:p>
            <a:pPr lvl="2"/>
            <a:r>
              <a:rPr lang="en-US" dirty="0">
                <a:uFillTx/>
              </a:rPr>
              <a:t>Productivity</a:t>
            </a:r>
          </a:p>
          <a:p>
            <a:pPr lvl="2"/>
            <a:r>
              <a:rPr lang="en-US" dirty="0">
                <a:uFillTx/>
              </a:rPr>
              <a:t>Productization</a:t>
            </a:r>
          </a:p>
          <a:p>
            <a:pPr lvl="2"/>
            <a:r>
              <a:rPr lang="en-US" dirty="0">
                <a:uFillTx/>
              </a:rPr>
              <a:t>Sustainability</a:t>
            </a:r>
          </a:p>
          <a:p>
            <a:pPr lvl="2"/>
            <a:r>
              <a:rPr lang="en-US" dirty="0">
                <a:uFillTx/>
              </a:rPr>
              <a:t>Flexibility in requirements</a:t>
            </a:r>
          </a:p>
          <a:p>
            <a:pPr lvl="2"/>
            <a:r>
              <a:rPr lang="en-US" dirty="0">
                <a:uFillTx/>
              </a:rPr>
              <a:t>Communication</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What is Agile?</a:t>
            </a:r>
          </a:p>
        </p:txBody>
      </p:sp>
      <p:sp>
        <p:nvSpPr>
          <p:cNvPr id="3" name="Content Placeholder 2"/>
          <p:cNvSpPr>
            <a:spLocks noGrp="1"/>
          </p:cNvSpPr>
          <p:nvPr>
            <p:ph idx="1"/>
          </p:nvPr>
        </p:nvSpPr>
        <p:spPr/>
        <p:txBody>
          <a:bodyPr/>
          <a:lstStyle/>
          <a:p>
            <a:r>
              <a:rPr lang="en-US" dirty="0">
                <a:uFillTx/>
              </a:rPr>
              <a:t>Agile is not a software development lifecycle model</a:t>
            </a:r>
          </a:p>
          <a:p>
            <a:r>
              <a:rPr lang="en-US" dirty="0">
                <a:uFillTx/>
              </a:rPr>
              <a:t>I’ve seen Agile informally defined as</a:t>
            </a:r>
          </a:p>
          <a:p>
            <a:pPr lvl="1"/>
            <a:r>
              <a:rPr lang="en-US" dirty="0">
                <a:uFillTx/>
              </a:rPr>
              <a:t>I don’t write documentation</a:t>
            </a:r>
          </a:p>
          <a:p>
            <a:pPr lvl="1"/>
            <a:r>
              <a:rPr lang="en-US" dirty="0">
                <a:uFillTx/>
              </a:rPr>
              <a:t>I don’t do formal requirements, design, or really test…</a:t>
            </a:r>
          </a:p>
          <a:p>
            <a:pPr lvl="1"/>
            <a:r>
              <a:rPr lang="en-US" dirty="0">
                <a:uFillTx/>
              </a:rPr>
              <a:t>Agile is not an excuse to do sloppy work</a:t>
            </a:r>
          </a:p>
          <a:p>
            <a:r>
              <a:rPr lang="en-US" dirty="0">
                <a:uFillTx/>
              </a:rPr>
              <a:t>Some people consider agile to be synonymous with Scrum</a:t>
            </a:r>
          </a:p>
          <a:p>
            <a:pPr lvl="1"/>
            <a:r>
              <a:rPr lang="en-US" dirty="0">
                <a:uFillTx/>
              </a:rPr>
              <a:t>From Atlassian: Scrum is a framework that helps teams work together</a:t>
            </a:r>
          </a:p>
          <a:p>
            <a:pPr lvl="1"/>
            <a:r>
              <a:rPr lang="en-US" dirty="0">
                <a:uFillTx/>
              </a:rPr>
              <a:t>Scrum is Agile, Agile is not (only) Scrum</a:t>
            </a:r>
          </a:p>
          <a:p>
            <a:pPr lvl="1"/>
            <a:r>
              <a:rPr lang="en-US" dirty="0">
                <a:uFillTx/>
              </a:rPr>
              <a:t>A square is a rectangle, not all rectangles are squares</a:t>
            </a:r>
          </a:p>
          <a:p>
            <a:pPr lvl="1"/>
            <a:r>
              <a:rPr lang="en-US" dirty="0">
                <a:uFillTx/>
              </a:rPr>
              <a:t>Agile is not Kanban either</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What is Agile?</a:t>
            </a:r>
          </a:p>
        </p:txBody>
      </p:sp>
      <p:pic>
        <p:nvPicPr>
          <p:cNvPr id="5" name="Content Placeholder 4"/>
          <p:cNvPicPr>
            <a:picLocks noGrp="1" noChangeAspect="1"/>
          </p:cNvPicPr>
          <p:nvPr>
            <p:ph idx="1"/>
          </p:nvPr>
        </p:nvPicPr>
        <p:blipFill>
          <a:blip r:embed="rId2"/>
          <a:stretch>
            <a:fillRect/>
          </a:stretch>
        </p:blipFill>
        <p:spPr>
          <a:xfrm>
            <a:off x="2046849" y="1183666"/>
            <a:ext cx="7399606" cy="4891598"/>
          </a:xfrm>
        </p:spPr>
      </p:pic>
      <p:sp>
        <p:nvSpPr>
          <p:cNvPr id="6" name="TextBox 5"/>
          <p:cNvSpPr txBox="1">
            <a:spLocks/>
          </p:cNvSpPr>
          <p:nvPr/>
        </p:nvSpPr>
        <p:spPr>
          <a:xfrm>
            <a:off x="4259879" y="814334"/>
            <a:ext cx="2973544" cy="369332"/>
          </a:xfrm>
          <a:prstGeom prst="rect">
            <a:avLst/>
          </a:prstGeom>
          <a:noFill/>
        </p:spPr>
        <p:txBody>
          <a:bodyPr wrap="square" rtlCol="0">
            <a:spAutoFit/>
          </a:bodyPr>
          <a:lstStyle/>
          <a:p>
            <a:pPr algn="ctr">
              <a:lnSpc>
                <a:spcPct val="90000"/>
              </a:lnSpc>
            </a:pPr>
            <a:r>
              <a:rPr lang="en-US" sz="2000" dirty="0">
                <a:uFillTx/>
                <a:hlinkClick r:id="rId3"/>
              </a:rPr>
              <a:t>http://</a:t>
            </a:r>
            <a:r>
              <a:rPr lang="en-US" sz="2000" dirty="0" err="1">
                <a:uFillTx/>
                <a:hlinkClick r:id="rId3"/>
              </a:rPr>
              <a:t>agilemanifesto.org</a:t>
            </a:r>
            <a:r>
              <a:rPr lang="en-US" sz="2000" dirty="0">
                <a:uFillTx/>
                <a:hlinkClick r:id="rId3"/>
              </a:rPr>
              <a:t>/</a:t>
            </a:r>
            <a:endParaRPr lang="en-US" sz="2000" dirty="0">
              <a:uFillTx/>
            </a:endParaRPr>
          </a:p>
        </p:txBody>
      </p:sp>
      <p:sp>
        <p:nvSpPr>
          <p:cNvPr id="7" name="Frame 6"/>
          <p:cNvSpPr>
            <a:spLocks/>
          </p:cNvSpPr>
          <p:nvPr/>
        </p:nvSpPr>
        <p:spPr>
          <a:xfrm>
            <a:off x="4051494" y="3796989"/>
            <a:ext cx="3390314" cy="576775"/>
          </a:xfrm>
          <a:prstGeom prst="frame">
            <a:avLst/>
          </a:prstGeom>
          <a:solidFill>
            <a:srgbClr val="FF0000"/>
          </a:solidFill>
          <a:ln>
            <a:solidFill>
              <a:schemeClr val="accent1"/>
            </a:solidFill>
          </a:ln>
          <a:effectLst/>
          <a:scene3d>
            <a:camera prst="orthographicFront">
              <a:rot lat="0" lon="0" rev="0"/>
            </a:camera>
            <a:lightRig rig="threePt" dir="t">
              <a:rot lat="0" lon="0" rev="1200000"/>
            </a:lightRig>
          </a:scene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rtlCol="0" fromWordArt="0" anchor="ctr" anchorCtr="0" forceAA="0" compatLnSpc="1">
            <a:prstTxWarp prst="textNoShape">
              <a:avLst/>
            </a:prstTxWarp>
            <a:noAutofit/>
          </a:bodyPr>
          <a:lstStyle/>
          <a:p>
            <a:pPr algn="ctr">
              <a:lnSpc>
                <a:spcPct val="90000"/>
              </a:lnSpc>
            </a:pPr>
            <a:endParaRPr lang="en-US" dirty="0">
              <a:solidFill>
                <a:schemeClr val="tx1"/>
              </a:solidFill>
              <a:uFillTx/>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9CE854-D3AC-4D73-8F90-71729F4A5820}"/>
              </a:ext>
            </a:extLst>
          </p:cNvPr>
          <p:cNvSpPr>
            <a:spLocks noGrp="1"/>
          </p:cNvSpPr>
          <p:nvPr>
            <p:ph type="title"/>
          </p:nvPr>
        </p:nvSpPr>
        <p:spPr>
          <a:xfrm>
            <a:off x="365760" y="410602"/>
            <a:ext cx="11375136" cy="510909"/>
          </a:xfrm>
        </p:spPr>
        <p:txBody>
          <a:bodyPr/>
          <a:lstStyle/>
          <a:p>
            <a:r>
              <a:rPr lang="en-US" dirty="0"/>
              <a:t>Principles behind the Agile Manifesto</a:t>
            </a:r>
          </a:p>
        </p:txBody>
      </p:sp>
      <p:sp>
        <p:nvSpPr>
          <p:cNvPr id="6" name="Content Placeholder 5">
            <a:extLst>
              <a:ext uri="{FF2B5EF4-FFF2-40B4-BE49-F238E27FC236}">
                <a16:creationId xmlns:a16="http://schemas.microsoft.com/office/drawing/2014/main" id="{72C0E57A-209C-4DC5-B47D-C0D2B8FF58E3}"/>
              </a:ext>
            </a:extLst>
          </p:cNvPr>
          <p:cNvSpPr>
            <a:spLocks noGrp="1"/>
          </p:cNvSpPr>
          <p:nvPr>
            <p:ph sz="half" idx="2"/>
          </p:nvPr>
        </p:nvSpPr>
        <p:spPr>
          <a:xfrm>
            <a:off x="365760" y="1386825"/>
            <a:ext cx="5588582" cy="3373229"/>
          </a:xfrm>
        </p:spPr>
        <p:txBody>
          <a:bodyPr/>
          <a:lstStyle/>
          <a:p>
            <a:r>
              <a:rPr lang="en-US" dirty="0"/>
              <a:t>Our highest priority is to </a:t>
            </a:r>
            <a:r>
              <a:rPr lang="en-US" dirty="0">
                <a:solidFill>
                  <a:srgbClr val="FF0000"/>
                </a:solidFill>
              </a:rPr>
              <a:t>satisfy the customer</a:t>
            </a:r>
            <a:r>
              <a:rPr lang="en-US" dirty="0"/>
              <a:t> through </a:t>
            </a:r>
            <a:r>
              <a:rPr lang="en-US" dirty="0">
                <a:solidFill>
                  <a:srgbClr val="FF0000"/>
                </a:solidFill>
              </a:rPr>
              <a:t>early and continuous delivery </a:t>
            </a:r>
            <a:r>
              <a:rPr lang="en-US" dirty="0"/>
              <a:t>of valuable software. </a:t>
            </a:r>
          </a:p>
          <a:p>
            <a:r>
              <a:rPr lang="en-US" dirty="0">
                <a:solidFill>
                  <a:srgbClr val="FF0000"/>
                </a:solidFill>
              </a:rPr>
              <a:t>Welcome changing requirements</a:t>
            </a:r>
            <a:r>
              <a:rPr lang="en-US" dirty="0"/>
              <a:t>, even late in development. Agile processes harness change for the customer's competitive advantage. </a:t>
            </a:r>
          </a:p>
          <a:p>
            <a:r>
              <a:rPr lang="en-US" dirty="0"/>
              <a:t>Deliver working software frequently, from a couple of weeks to a couple of months, with a preference to the shorter timescale.</a:t>
            </a:r>
          </a:p>
        </p:txBody>
      </p:sp>
      <p:sp>
        <p:nvSpPr>
          <p:cNvPr id="8" name="Content Placeholder 7">
            <a:extLst>
              <a:ext uri="{FF2B5EF4-FFF2-40B4-BE49-F238E27FC236}">
                <a16:creationId xmlns:a16="http://schemas.microsoft.com/office/drawing/2014/main" id="{75ADB5BE-C6E5-4809-A3F5-E5FAFA5D26AD}"/>
              </a:ext>
            </a:extLst>
          </p:cNvPr>
          <p:cNvSpPr>
            <a:spLocks noGrp="1"/>
          </p:cNvSpPr>
          <p:nvPr>
            <p:ph sz="quarter" idx="4"/>
          </p:nvPr>
        </p:nvSpPr>
        <p:spPr>
          <a:xfrm>
            <a:off x="6191755" y="1386825"/>
            <a:ext cx="5531934" cy="3373229"/>
          </a:xfrm>
        </p:spPr>
        <p:txBody>
          <a:bodyPr/>
          <a:lstStyle/>
          <a:p>
            <a:r>
              <a:rPr lang="en-US" dirty="0"/>
              <a:t>Business people and developers must work together daily throughout the project. </a:t>
            </a:r>
          </a:p>
          <a:p>
            <a:r>
              <a:rPr lang="en-US" dirty="0"/>
              <a:t>Build projects around motivated individuals. Give them the environment and support they need, and trust them to get the job done. </a:t>
            </a:r>
          </a:p>
          <a:p>
            <a:r>
              <a:rPr lang="en-US" dirty="0"/>
              <a:t>The most efficient and effective method of conveying information to and within a development team is face-to-face conversation. </a:t>
            </a:r>
            <a:endParaRPr lang="en-US" sz="2000" dirty="0"/>
          </a:p>
          <a:p>
            <a:endParaRPr lang="en-US" dirty="0"/>
          </a:p>
        </p:txBody>
      </p:sp>
    </p:spTree>
    <p:extLst>
      <p:ext uri="{BB962C8B-B14F-4D97-AF65-F5344CB8AC3E}">
        <p14:creationId xmlns:p14="http://schemas.microsoft.com/office/powerpoint/2010/main" val="24088582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9CE854-D3AC-4D73-8F90-71729F4A5820}"/>
              </a:ext>
            </a:extLst>
          </p:cNvPr>
          <p:cNvSpPr>
            <a:spLocks noGrp="1"/>
          </p:cNvSpPr>
          <p:nvPr>
            <p:ph type="title"/>
          </p:nvPr>
        </p:nvSpPr>
        <p:spPr>
          <a:xfrm>
            <a:off x="365760" y="410602"/>
            <a:ext cx="11375136" cy="510909"/>
          </a:xfrm>
        </p:spPr>
        <p:txBody>
          <a:bodyPr/>
          <a:lstStyle/>
          <a:p>
            <a:r>
              <a:rPr lang="en-US" dirty="0"/>
              <a:t>Principles behind the Agile Manifesto</a:t>
            </a:r>
          </a:p>
        </p:txBody>
      </p:sp>
      <p:sp>
        <p:nvSpPr>
          <p:cNvPr id="6" name="Content Placeholder 5">
            <a:extLst>
              <a:ext uri="{FF2B5EF4-FFF2-40B4-BE49-F238E27FC236}">
                <a16:creationId xmlns:a16="http://schemas.microsoft.com/office/drawing/2014/main" id="{72C0E57A-209C-4DC5-B47D-C0D2B8FF58E3}"/>
              </a:ext>
            </a:extLst>
          </p:cNvPr>
          <p:cNvSpPr>
            <a:spLocks noGrp="1"/>
          </p:cNvSpPr>
          <p:nvPr>
            <p:ph sz="half" idx="2"/>
          </p:nvPr>
        </p:nvSpPr>
        <p:spPr>
          <a:xfrm>
            <a:off x="365760" y="1386825"/>
            <a:ext cx="5588582" cy="3373229"/>
          </a:xfrm>
        </p:spPr>
        <p:txBody>
          <a:bodyPr/>
          <a:lstStyle/>
          <a:p>
            <a:r>
              <a:rPr lang="en-US" dirty="0"/>
              <a:t>Working software is the primary measure of progress. </a:t>
            </a:r>
          </a:p>
          <a:p>
            <a:r>
              <a:rPr lang="en-US" dirty="0"/>
              <a:t>Agile processes promote </a:t>
            </a:r>
            <a:r>
              <a:rPr lang="en-US" dirty="0">
                <a:solidFill>
                  <a:srgbClr val="FF0000"/>
                </a:solidFill>
              </a:rPr>
              <a:t>sustainable development</a:t>
            </a:r>
            <a:r>
              <a:rPr lang="en-US" dirty="0"/>
              <a:t>. The sponsors, developers, and users should be able to </a:t>
            </a:r>
            <a:r>
              <a:rPr lang="en-US" dirty="0">
                <a:solidFill>
                  <a:srgbClr val="FF0000"/>
                </a:solidFill>
              </a:rPr>
              <a:t>maintain a constant pace indefinitely</a:t>
            </a:r>
            <a:r>
              <a:rPr lang="en-US" dirty="0"/>
              <a:t>. </a:t>
            </a:r>
          </a:p>
          <a:p>
            <a:r>
              <a:rPr lang="en-US" dirty="0"/>
              <a:t>Continuous attention to technical excellence and good design enhances agility. </a:t>
            </a:r>
          </a:p>
        </p:txBody>
      </p:sp>
      <p:sp>
        <p:nvSpPr>
          <p:cNvPr id="8" name="Content Placeholder 7">
            <a:extLst>
              <a:ext uri="{FF2B5EF4-FFF2-40B4-BE49-F238E27FC236}">
                <a16:creationId xmlns:a16="http://schemas.microsoft.com/office/drawing/2014/main" id="{75ADB5BE-C6E5-4809-A3F5-E5FAFA5D26AD}"/>
              </a:ext>
            </a:extLst>
          </p:cNvPr>
          <p:cNvSpPr>
            <a:spLocks noGrp="1"/>
          </p:cNvSpPr>
          <p:nvPr>
            <p:ph sz="quarter" idx="4"/>
          </p:nvPr>
        </p:nvSpPr>
        <p:spPr>
          <a:xfrm>
            <a:off x="6191755" y="1386825"/>
            <a:ext cx="5531934" cy="3373229"/>
          </a:xfrm>
        </p:spPr>
        <p:txBody>
          <a:bodyPr/>
          <a:lstStyle/>
          <a:p>
            <a:r>
              <a:rPr lang="en-US" dirty="0"/>
              <a:t>Simplicity--the art of </a:t>
            </a:r>
            <a:r>
              <a:rPr lang="en-US" dirty="0">
                <a:solidFill>
                  <a:srgbClr val="FF0000"/>
                </a:solidFill>
              </a:rPr>
              <a:t>maximizing the amount of work not done- </a:t>
            </a:r>
            <a:r>
              <a:rPr lang="en-US" dirty="0"/>
              <a:t>is essential. </a:t>
            </a:r>
          </a:p>
          <a:p>
            <a:r>
              <a:rPr lang="en-US" dirty="0"/>
              <a:t>The best architectures, requirements, and designs emerge from self-organizing teams. </a:t>
            </a:r>
          </a:p>
          <a:p>
            <a:r>
              <a:rPr lang="en-US" dirty="0"/>
              <a:t>At regular intervals, </a:t>
            </a:r>
            <a:r>
              <a:rPr lang="en-US" dirty="0">
                <a:solidFill>
                  <a:srgbClr val="FF0000"/>
                </a:solidFill>
              </a:rPr>
              <a:t>the team reflects on how to become more effective</a:t>
            </a:r>
            <a:r>
              <a:rPr lang="en-US" dirty="0"/>
              <a:t>, then tunes and adjusts its behavior accordingly. </a:t>
            </a:r>
          </a:p>
        </p:txBody>
      </p:sp>
    </p:spTree>
    <p:extLst>
      <p:ext uri="{BB962C8B-B14F-4D97-AF65-F5344CB8AC3E}">
        <p14:creationId xmlns:p14="http://schemas.microsoft.com/office/powerpoint/2010/main" val="39103082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Getting Started with Agile</a:t>
            </a:r>
          </a:p>
        </p:txBody>
      </p:sp>
      <p:sp>
        <p:nvSpPr>
          <p:cNvPr id="3" name="Content Placeholder 2"/>
          <p:cNvSpPr>
            <a:spLocks noGrp="1"/>
          </p:cNvSpPr>
          <p:nvPr>
            <p:ph idx="1"/>
          </p:nvPr>
        </p:nvSpPr>
        <p:spPr/>
        <p:txBody>
          <a:bodyPr/>
          <a:lstStyle/>
          <a:p>
            <a:r>
              <a:rPr lang="en-US" dirty="0">
                <a:uFillTx/>
              </a:rPr>
              <a:t>Agile principles are not hard and fast rules</a:t>
            </a:r>
          </a:p>
          <a:p>
            <a:r>
              <a:rPr lang="en-US" dirty="0">
                <a:uFillTx/>
              </a:rPr>
              <a:t>Try adopting a few Agile practices</a:t>
            </a:r>
          </a:p>
          <a:p>
            <a:pPr lvl="1"/>
            <a:r>
              <a:rPr lang="en-US" dirty="0">
                <a:uFillTx/>
              </a:rPr>
              <a:t>Following a rigid, ill-fit framework usually leads to failure</a:t>
            </a:r>
          </a:p>
          <a:p>
            <a:endParaRPr lang="en-US" dirty="0">
              <a:uFillTx/>
            </a:endParaRPr>
          </a:p>
          <a:p>
            <a:r>
              <a:rPr lang="en-US" dirty="0">
                <a:uFillTx/>
              </a:rPr>
              <a:t>Kanban is a good starting framework</a:t>
            </a:r>
          </a:p>
          <a:p>
            <a:pPr lvl="1"/>
            <a:r>
              <a:rPr lang="en-US" dirty="0">
                <a:uFillTx/>
              </a:rPr>
              <a:t>Follow basic principles, add practices when advantageous</a:t>
            </a:r>
          </a:p>
          <a:p>
            <a:pPr lvl="1"/>
            <a:r>
              <a:rPr lang="en-US" dirty="0">
                <a:uFillTx/>
              </a:rPr>
              <a:t>Better than removing elements from Scrum</a:t>
            </a:r>
          </a:p>
        </p:txBody>
      </p:sp>
      <p:sp>
        <p:nvSpPr>
          <p:cNvPr id="4" name="TextBox 3"/>
          <p:cNvSpPr txBox="1">
            <a:spLocks/>
          </p:cNvSpPr>
          <p:nvPr/>
        </p:nvSpPr>
        <p:spPr>
          <a:xfrm rot="20146859">
            <a:off x="9587468" y="1818205"/>
            <a:ext cx="1933848" cy="923330"/>
          </a:xfrm>
          <a:prstGeom prst="rect">
            <a:avLst/>
          </a:prstGeom>
          <a:solidFill>
            <a:srgbClr val="FFFF00"/>
          </a:solidFill>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uFillTx/>
                <a:latin typeface="Comic Sans MS"/>
                <a:cs typeface="Comic Sans MS"/>
              </a:rPr>
              <a:t>Task: Have Eureka moment by Tuesday.</a:t>
            </a:r>
          </a:p>
        </p:txBody>
      </p:sp>
      <p:sp>
        <p:nvSpPr>
          <p:cNvPr id="5" name="TextBox 4"/>
          <p:cNvSpPr txBox="1">
            <a:spLocks/>
          </p:cNvSpPr>
          <p:nvPr/>
        </p:nvSpPr>
        <p:spPr>
          <a:xfrm>
            <a:off x="10084451" y="3432313"/>
            <a:ext cx="1074333" cy="424732"/>
          </a:xfrm>
          <a:prstGeom prst="rect">
            <a:avLst/>
          </a:prstGeom>
          <a:noFill/>
        </p:spPr>
        <p:txBody>
          <a:bodyPr wrap="none" rtlCol="0">
            <a:spAutoFit/>
          </a:bodyPr>
          <a:lstStyle/>
          <a:p>
            <a:pPr algn="ctr">
              <a:lnSpc>
                <a:spcPct val="90000"/>
              </a:lnSpc>
            </a:pPr>
            <a:r>
              <a:rPr lang="en-US" sz="2400" dirty="0">
                <a:uFillTx/>
              </a:rPr>
              <a:t>Scrum</a:t>
            </a:r>
          </a:p>
        </p:txBody>
      </p:sp>
      <p:cxnSp>
        <p:nvCxnSpPr>
          <p:cNvPr id="6" name="Straight Arrow Connector 5"/>
          <p:cNvCxnSpPr>
            <a:stCxn id="5" idx="0"/>
          </p:cNvCxnSpPr>
          <p:nvPr/>
        </p:nvCxnSpPr>
        <p:spPr>
          <a:xfrm flipH="1" flipV="1">
            <a:off x="10614991" y="2888974"/>
            <a:ext cx="6627" cy="543339"/>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3403" y="139632"/>
            <a:ext cx="11372473" cy="510909"/>
          </a:xfrm>
        </p:spPr>
        <p:txBody>
          <a:bodyPr/>
          <a:lstStyle/>
          <a:p>
            <a:r>
              <a:rPr lang="en-US" dirty="0">
                <a:uFillTx/>
              </a:rPr>
              <a:t>Basic Kanban</a:t>
            </a:r>
          </a:p>
        </p:txBody>
      </p:sp>
      <p:graphicFrame>
        <p:nvGraphicFramePr>
          <p:cNvPr id="5" name="Content Placeholder 4"/>
          <p:cNvGraphicFramePr>
            <a:graphicFrameLocks noGrp="1"/>
          </p:cNvGraphicFramePr>
          <p:nvPr>
            <p:ph idx="1"/>
          </p:nvPr>
        </p:nvGraphicFramePr>
        <p:xfrm>
          <a:off x="132523" y="619362"/>
          <a:ext cx="11847442" cy="3840480"/>
        </p:xfrm>
        <a:graphic>
          <a:graphicData uri="http://schemas.openxmlformats.org/drawingml/2006/table">
            <a:tbl>
              <a:tblPr firstRow="1" bandRow="1">
                <a:tableStyleId>{5C22544A-7EE6-4342-B048-85BDC9FD1C3A}</a:tableStyleId>
              </a:tblPr>
              <a:tblGrid>
                <a:gridCol w="2646680">
                  <a:extLst>
                    <a:ext uri="{9D8B030D-6E8A-4147-A177-3AD203B41FA5}">
                      <a16:colId xmlns:a16="http://schemas.microsoft.com/office/drawing/2014/main" val="20000"/>
                    </a:ext>
                  </a:extLst>
                </a:gridCol>
                <a:gridCol w="2627684">
                  <a:extLst>
                    <a:ext uri="{9D8B030D-6E8A-4147-A177-3AD203B41FA5}">
                      <a16:colId xmlns:a16="http://schemas.microsoft.com/office/drawing/2014/main" val="20001"/>
                    </a:ext>
                  </a:extLst>
                </a:gridCol>
                <a:gridCol w="3984843">
                  <a:extLst>
                    <a:ext uri="{9D8B030D-6E8A-4147-A177-3AD203B41FA5}">
                      <a16:colId xmlns:a16="http://schemas.microsoft.com/office/drawing/2014/main" val="20002"/>
                    </a:ext>
                  </a:extLst>
                </a:gridCol>
                <a:gridCol w="2588235">
                  <a:extLst>
                    <a:ext uri="{9D8B030D-6E8A-4147-A177-3AD203B41FA5}">
                      <a16:colId xmlns:a16="http://schemas.microsoft.com/office/drawing/2014/main" val="20003"/>
                    </a:ext>
                  </a:extLst>
                </a:gridCol>
              </a:tblGrid>
              <a:tr h="369873">
                <a:tc>
                  <a:txBody>
                    <a:bodyPr/>
                    <a:lstStyle/>
                    <a:p>
                      <a:pPr algn="ctr"/>
                      <a:r>
                        <a:rPr lang="en-US" sz="2400" dirty="0">
                          <a:uFillTx/>
                        </a:rPr>
                        <a:t>Backlog</a:t>
                      </a:r>
                    </a:p>
                  </a:txBody>
                  <a:tcPr/>
                </a:tc>
                <a:tc>
                  <a:txBody>
                    <a:bodyPr/>
                    <a:lstStyle/>
                    <a:p>
                      <a:pPr algn="ctr"/>
                      <a:r>
                        <a:rPr lang="en-US" sz="2400" dirty="0">
                          <a:uFillTx/>
                        </a:rPr>
                        <a:t>Ready</a:t>
                      </a:r>
                    </a:p>
                  </a:txBody>
                  <a:tcPr/>
                </a:tc>
                <a:tc>
                  <a:txBody>
                    <a:bodyPr/>
                    <a:lstStyle/>
                    <a:p>
                      <a:pPr algn="ctr"/>
                      <a:r>
                        <a:rPr lang="en-US" sz="2400" dirty="0">
                          <a:uFillTx/>
                        </a:rPr>
                        <a:t>In Progress</a:t>
                      </a:r>
                    </a:p>
                  </a:txBody>
                  <a:tcPr/>
                </a:tc>
                <a:tc>
                  <a:txBody>
                    <a:bodyPr/>
                    <a:lstStyle/>
                    <a:p>
                      <a:pPr algn="ctr"/>
                      <a:r>
                        <a:rPr lang="en-US" sz="2400" dirty="0">
                          <a:uFillTx/>
                        </a:rPr>
                        <a:t>Done</a:t>
                      </a:r>
                    </a:p>
                  </a:txBody>
                  <a:tcPr/>
                </a:tc>
                <a:extLst>
                  <a:ext uri="{0D108BD9-81ED-4DB2-BD59-A6C34878D82A}">
                    <a16:rowId xmlns:a16="http://schemas.microsoft.com/office/drawing/2014/main" val="10000"/>
                  </a:ext>
                </a:extLst>
              </a:tr>
              <a:tr h="3100851">
                <a:tc>
                  <a:txBody>
                    <a:bodyPr/>
                    <a:lstStyle/>
                    <a:p>
                      <a:pPr marL="285750" indent="-285750">
                        <a:buFont typeface="Arial" charset="0"/>
                        <a:buChar char="•"/>
                      </a:pPr>
                      <a:r>
                        <a:rPr lang="en-US" sz="2400" dirty="0">
                          <a:uFillTx/>
                        </a:rPr>
                        <a:t>Any task idea</a:t>
                      </a:r>
                    </a:p>
                    <a:p>
                      <a:pPr marL="285750" indent="-285750">
                        <a:buFont typeface="Arial" charset="0"/>
                        <a:buChar char="•"/>
                      </a:pPr>
                      <a:r>
                        <a:rPr lang="en-US" sz="2400" dirty="0">
                          <a:uFillTx/>
                        </a:rPr>
                        <a:t>Trim</a:t>
                      </a:r>
                      <a:r>
                        <a:rPr lang="en-US" sz="2400" baseline="0" dirty="0">
                          <a:uFillTx/>
                        </a:rPr>
                        <a:t> occasionally</a:t>
                      </a:r>
                    </a:p>
                    <a:p>
                      <a:pPr marL="285750" indent="-285750">
                        <a:buFont typeface="Arial" charset="0"/>
                        <a:buChar char="•"/>
                      </a:pPr>
                      <a:r>
                        <a:rPr lang="en-US" sz="2400" baseline="0" dirty="0">
                          <a:uFillTx/>
                        </a:rPr>
                        <a:t>Source for other columns</a:t>
                      </a:r>
                      <a:endParaRPr lang="en-US" sz="2400" dirty="0">
                        <a:uFillTx/>
                      </a:endParaRPr>
                    </a:p>
                  </a:txBody>
                  <a:tcPr/>
                </a:tc>
                <a:tc>
                  <a:txBody>
                    <a:bodyPr/>
                    <a:lstStyle/>
                    <a:p>
                      <a:pPr marL="285750" indent="-285750">
                        <a:buFont typeface="Arial" charset="0"/>
                        <a:buChar char="•"/>
                      </a:pPr>
                      <a:r>
                        <a:rPr lang="en-US" sz="2400" dirty="0">
                          <a:uFillTx/>
                        </a:rPr>
                        <a:t>Task</a:t>
                      </a:r>
                      <a:r>
                        <a:rPr lang="en-US" sz="2400" baseline="0" dirty="0">
                          <a:uFillTx/>
                        </a:rPr>
                        <a:t> + description of how to do it.</a:t>
                      </a:r>
                    </a:p>
                    <a:p>
                      <a:pPr marL="285750" indent="-285750">
                        <a:buFont typeface="Arial" charset="0"/>
                        <a:buChar char="•"/>
                      </a:pPr>
                      <a:r>
                        <a:rPr lang="en-US" sz="2400" baseline="0" dirty="0">
                          <a:uFillTx/>
                        </a:rPr>
                        <a:t>Could be pulled when slot opens.</a:t>
                      </a:r>
                    </a:p>
                    <a:p>
                      <a:pPr marL="285750" indent="-285750">
                        <a:buFont typeface="Arial" charset="0"/>
                        <a:buChar char="•"/>
                      </a:pPr>
                      <a:r>
                        <a:rPr lang="en-US" sz="2400" baseline="0" dirty="0">
                          <a:uFillTx/>
                        </a:rPr>
                        <a:t>Typically comes from backlog.</a:t>
                      </a:r>
                      <a:endParaRPr lang="en-US" sz="2400" dirty="0">
                        <a:uFillTx/>
                      </a:endParaRPr>
                    </a:p>
                  </a:txBody>
                  <a:tcPr/>
                </a:tc>
                <a:tc>
                  <a:txBody>
                    <a:bodyPr/>
                    <a:lstStyle/>
                    <a:p>
                      <a:pPr marL="285750" indent="-285750">
                        <a:buFont typeface="Arial" charset="0"/>
                        <a:buChar char="•"/>
                      </a:pPr>
                      <a:r>
                        <a:rPr lang="en-US" sz="2400" dirty="0">
                          <a:uFillTx/>
                        </a:rPr>
                        <a:t>Task you are working on </a:t>
                      </a:r>
                      <a:r>
                        <a:rPr lang="en-US" sz="2400" i="1" dirty="0">
                          <a:uFillTx/>
                        </a:rPr>
                        <a:t>right now.</a:t>
                      </a:r>
                    </a:p>
                    <a:p>
                      <a:pPr marL="285750" indent="-285750">
                        <a:buFont typeface="Arial" charset="0"/>
                        <a:buChar char="•"/>
                      </a:pPr>
                      <a:r>
                        <a:rPr lang="en-US" sz="2400" b="1" i="0" dirty="0">
                          <a:uFillTx/>
                        </a:rPr>
                        <a:t>The</a:t>
                      </a:r>
                      <a:r>
                        <a:rPr lang="en-US" sz="2400" b="1" i="0" baseline="0" dirty="0">
                          <a:uFillTx/>
                        </a:rPr>
                        <a:t> only Kanban</a:t>
                      </a:r>
                      <a:r>
                        <a:rPr lang="en-US" sz="2400" b="1" i="0" dirty="0">
                          <a:uFillTx/>
                        </a:rPr>
                        <a:t> rule: Can have only so many “I</a:t>
                      </a:r>
                      <a:r>
                        <a:rPr lang="en-US" sz="2400" b="1" i="0" baseline="0" dirty="0">
                          <a:uFillTx/>
                        </a:rPr>
                        <a:t>n Progress” tasks.</a:t>
                      </a:r>
                    </a:p>
                    <a:p>
                      <a:pPr marL="285750" indent="-285750">
                        <a:buFont typeface="Arial" charset="0"/>
                        <a:buChar char="•"/>
                      </a:pPr>
                      <a:r>
                        <a:rPr lang="en-US" sz="2400" i="0" baseline="0" dirty="0">
                          <a:uFillTx/>
                        </a:rPr>
                        <a:t>Limit is based on experience, calibration.</a:t>
                      </a:r>
                    </a:p>
                    <a:p>
                      <a:pPr marL="285750" indent="-285750">
                        <a:buFont typeface="Arial" charset="0"/>
                        <a:buChar char="•"/>
                      </a:pPr>
                      <a:r>
                        <a:rPr lang="en-US" sz="2400" b="1" i="0" baseline="0" dirty="0">
                          <a:uFillTx/>
                        </a:rPr>
                        <a:t>Key: Work is </a:t>
                      </a:r>
                      <a:r>
                        <a:rPr lang="en-US" sz="2400" b="1" i="1" baseline="0" dirty="0">
                          <a:uFillTx/>
                        </a:rPr>
                        <a:t>pulled</a:t>
                      </a:r>
                      <a:r>
                        <a:rPr lang="en-US" sz="2400" b="1" i="0" baseline="0" dirty="0">
                          <a:uFillTx/>
                        </a:rPr>
                        <a:t>. You are in charge!</a:t>
                      </a:r>
                      <a:endParaRPr lang="en-US" sz="2400" b="1" i="0" dirty="0">
                        <a:uFillTx/>
                      </a:endParaRPr>
                    </a:p>
                  </a:txBody>
                  <a:tcPr/>
                </a:tc>
                <a:tc>
                  <a:txBody>
                    <a:bodyPr/>
                    <a:lstStyle/>
                    <a:p>
                      <a:pPr marL="285750" indent="-285750">
                        <a:buFont typeface="Arial" charset="0"/>
                        <a:buChar char="•"/>
                      </a:pPr>
                      <a:r>
                        <a:rPr lang="en-US" sz="2400" dirty="0">
                          <a:uFillTx/>
                        </a:rPr>
                        <a:t>Completed tasks.</a:t>
                      </a:r>
                    </a:p>
                    <a:p>
                      <a:pPr marL="285750" indent="-285750">
                        <a:buFont typeface="Arial" charset="0"/>
                        <a:buChar char="•"/>
                      </a:pPr>
                      <a:r>
                        <a:rPr lang="en-US" sz="2400" dirty="0">
                          <a:uFillTx/>
                        </a:rPr>
                        <a:t>Record of your life</a:t>
                      </a:r>
                      <a:r>
                        <a:rPr lang="en-US" sz="2400" baseline="0" dirty="0">
                          <a:uFillTx/>
                        </a:rPr>
                        <a:t> activities.</a:t>
                      </a:r>
                    </a:p>
                    <a:p>
                      <a:pPr marL="285750" indent="-285750">
                        <a:buFont typeface="Arial" charset="0"/>
                        <a:buChar char="•"/>
                      </a:pPr>
                      <a:r>
                        <a:rPr lang="en-US" sz="2400" baseline="0" dirty="0">
                          <a:uFillTx/>
                        </a:rPr>
                        <a:t>Rate of completion is your “velocity”.</a:t>
                      </a:r>
                      <a:endParaRPr lang="en-US" sz="2400" dirty="0">
                        <a:uFillTx/>
                      </a:endParaRPr>
                    </a:p>
                  </a:txBody>
                  <a:tcPr/>
                </a:tc>
                <a:extLst>
                  <a:ext uri="{0D108BD9-81ED-4DB2-BD59-A6C34878D82A}">
                    <a16:rowId xmlns:a16="http://schemas.microsoft.com/office/drawing/2014/main" val="10001"/>
                  </a:ext>
                </a:extLst>
              </a:tr>
            </a:tbl>
          </a:graphicData>
        </a:graphic>
      </p:graphicFrame>
      <p:sp>
        <p:nvSpPr>
          <p:cNvPr id="6" name="Content Placeholder 3"/>
          <p:cNvSpPr txBox="1">
            <a:spLocks/>
          </p:cNvSpPr>
          <p:nvPr/>
        </p:nvSpPr>
        <p:spPr bwMode="auto">
          <a:xfrm>
            <a:off x="543339" y="4459842"/>
            <a:ext cx="10224025" cy="2142484"/>
          </a:xfrm>
          <a:prstGeom prst="rect">
            <a:avLst/>
          </a:prstGeom>
          <a:noFill/>
          <a:ln w="12700">
            <a:noFill/>
            <a:miter lim="800000"/>
          </a:ln>
          <a:effectLst/>
        </p:spPr>
        <p:txBody>
          <a:bodyPr vert="horz" wrap="square" lIns="90487" tIns="44450" rIns="90487" bIns="44450" numCol="1" anchor="t" anchorCtr="0" compatLnSpc="1">
            <a:prstTxWarp prst="textNoShape">
              <a:avLst/>
            </a:prstTxWarp>
            <a:normAutofit fontScale="85000" lnSpcReduction="10000"/>
          </a:bodyPr>
          <a:lstStyle>
            <a:lvl1pPr marL="342900" indent="-171450" algn="l" rtl="0" eaLnBrk="0" fontAlgn="base" hangingPunct="0">
              <a:spcBef>
                <a:spcPct val="20000"/>
              </a:spcBef>
              <a:spcAft>
                <a:spcPct val="0"/>
              </a:spcAft>
              <a:buSzPct val="100000"/>
              <a:buChar char="•"/>
              <a:defRPr sz="2400" b="1">
                <a:solidFill>
                  <a:srgbClr val="000000"/>
                </a:solidFill>
                <a:uFillTx/>
                <a:latin typeface="+mn-lt"/>
                <a:ea typeface="+mn-ea"/>
                <a:cs typeface="+mn-cs"/>
              </a:defRPr>
            </a:lvl1pPr>
            <a:lvl2pPr marL="685800" indent="-228600" algn="l" rtl="0" eaLnBrk="0" fontAlgn="base" hangingPunct="0">
              <a:spcBef>
                <a:spcPct val="20000"/>
              </a:spcBef>
              <a:spcAft>
                <a:spcPct val="0"/>
              </a:spcAft>
              <a:buSzPct val="100000"/>
              <a:buChar char="–"/>
              <a:defRPr sz="2200" b="1">
                <a:solidFill>
                  <a:srgbClr val="612900"/>
                </a:solidFill>
                <a:uFillTx/>
                <a:latin typeface="+mn-lt"/>
                <a:ea typeface="ＭＳ Ｐゴシック" charset="-128"/>
              </a:defRPr>
            </a:lvl2pPr>
            <a:lvl3pPr marL="1085850" indent="-171450" algn="l" rtl="0" eaLnBrk="0" fontAlgn="base" hangingPunct="0">
              <a:spcBef>
                <a:spcPct val="20000"/>
              </a:spcBef>
              <a:spcAft>
                <a:spcPct val="0"/>
              </a:spcAft>
              <a:buSzPct val="100000"/>
              <a:buChar char="•"/>
              <a:defRPr sz="2000" b="1">
                <a:solidFill>
                  <a:srgbClr val="612900"/>
                </a:solidFill>
                <a:uFillTx/>
                <a:latin typeface="+mn-lt"/>
                <a:ea typeface="ＭＳ Ｐゴシック" charset="-128"/>
              </a:defRPr>
            </a:lvl3pPr>
            <a:lvl4pPr marL="1543050" indent="-171450" algn="l" rtl="0" eaLnBrk="0" fontAlgn="base" hangingPunct="0">
              <a:spcBef>
                <a:spcPct val="20000"/>
              </a:spcBef>
              <a:spcAft>
                <a:spcPct val="0"/>
              </a:spcAft>
              <a:buSzPct val="100000"/>
              <a:buChar char="–"/>
              <a:defRPr b="1">
                <a:solidFill>
                  <a:srgbClr val="612900"/>
                </a:solidFill>
                <a:uFillTx/>
                <a:latin typeface="+mn-lt"/>
                <a:ea typeface="ＭＳ Ｐゴシック" charset="-128"/>
              </a:defRPr>
            </a:lvl4pPr>
            <a:lvl5pPr marL="1943100" indent="-114300" algn="l" rtl="0" eaLnBrk="0" fontAlgn="base" hangingPunct="0">
              <a:spcBef>
                <a:spcPct val="20000"/>
              </a:spcBef>
              <a:spcAft>
                <a:spcPct val="0"/>
              </a:spcAft>
              <a:buSzPct val="100000"/>
              <a:buChar char="•"/>
              <a:defRPr b="1">
                <a:solidFill>
                  <a:srgbClr val="612900"/>
                </a:solidFill>
                <a:uFillTx/>
                <a:latin typeface="+mn-lt"/>
                <a:ea typeface="ＭＳ Ｐゴシック" charset="-128"/>
              </a:defRPr>
            </a:lvl5pPr>
            <a:lvl6pPr marL="2400300" indent="-114300" algn="l" rtl="0" eaLnBrk="0" fontAlgn="base" hangingPunct="0">
              <a:spcBef>
                <a:spcPct val="20000"/>
              </a:spcBef>
              <a:spcAft>
                <a:spcPct val="0"/>
              </a:spcAft>
              <a:buSzPct val="100000"/>
              <a:buChar char="•"/>
              <a:defRPr b="1">
                <a:solidFill>
                  <a:srgbClr val="000000"/>
                </a:solidFill>
                <a:uFillTx/>
                <a:latin typeface="+mn-lt"/>
                <a:ea typeface="ＭＳ Ｐゴシック" charset="-128"/>
              </a:defRPr>
            </a:lvl6pPr>
            <a:lvl7pPr marL="2857500" indent="-114300" algn="l" rtl="0" eaLnBrk="0" fontAlgn="base" hangingPunct="0">
              <a:spcBef>
                <a:spcPct val="20000"/>
              </a:spcBef>
              <a:spcAft>
                <a:spcPct val="0"/>
              </a:spcAft>
              <a:buSzPct val="100000"/>
              <a:buChar char="•"/>
              <a:defRPr b="1">
                <a:solidFill>
                  <a:srgbClr val="000000"/>
                </a:solidFill>
                <a:uFillTx/>
                <a:latin typeface="+mn-lt"/>
                <a:ea typeface="ＭＳ Ｐゴシック" charset="-128"/>
              </a:defRPr>
            </a:lvl7pPr>
            <a:lvl8pPr marL="3314700" indent="-114300" algn="l" rtl="0" eaLnBrk="0" fontAlgn="base" hangingPunct="0">
              <a:spcBef>
                <a:spcPct val="20000"/>
              </a:spcBef>
              <a:spcAft>
                <a:spcPct val="0"/>
              </a:spcAft>
              <a:buSzPct val="100000"/>
              <a:buChar char="•"/>
              <a:defRPr b="1">
                <a:solidFill>
                  <a:srgbClr val="000000"/>
                </a:solidFill>
                <a:uFillTx/>
                <a:latin typeface="+mn-lt"/>
                <a:ea typeface="ＭＳ Ｐゴシック" charset="-128"/>
              </a:defRPr>
            </a:lvl8pPr>
            <a:lvl9pPr marL="3771900" indent="-114300" algn="l" rtl="0" eaLnBrk="0" fontAlgn="base" hangingPunct="0">
              <a:spcBef>
                <a:spcPct val="20000"/>
              </a:spcBef>
              <a:spcAft>
                <a:spcPct val="0"/>
              </a:spcAft>
              <a:buSzPct val="100000"/>
              <a:buChar char="•"/>
              <a:defRPr b="1">
                <a:solidFill>
                  <a:srgbClr val="000000"/>
                </a:solidFill>
                <a:uFillTx/>
                <a:latin typeface="+mn-lt"/>
                <a:ea typeface="ＭＳ Ｐゴシック" charset="-128"/>
              </a:defRPr>
            </a:lvl9pPr>
          </a:lstStyle>
          <a:p>
            <a:pPr marL="171450" indent="0">
              <a:buNone/>
            </a:pPr>
            <a:r>
              <a:rPr lang="en-US" b="0" kern="0" dirty="0">
                <a:uFillTx/>
              </a:rPr>
              <a:t>Notes:</a:t>
            </a:r>
          </a:p>
          <a:p>
            <a:r>
              <a:rPr lang="en-US" b="0" kern="0" dirty="0">
                <a:uFillTx/>
              </a:rPr>
              <a:t>Ready column is not strictly required, sometimes called “Selected for development”.</a:t>
            </a:r>
          </a:p>
          <a:p>
            <a:r>
              <a:rPr lang="en-US" b="0" kern="0" dirty="0">
                <a:uFillTx/>
              </a:rPr>
              <a:t>Other common column: In Review</a:t>
            </a:r>
          </a:p>
          <a:p>
            <a:r>
              <a:rPr lang="en-US" b="0" kern="0" dirty="0">
                <a:uFillTx/>
              </a:rPr>
              <a:t>Can be creative with columns: </a:t>
            </a:r>
          </a:p>
          <a:p>
            <a:pPr lvl="1"/>
            <a:r>
              <a:rPr lang="en-US" b="0" kern="0" dirty="0">
                <a:uFillTx/>
              </a:rPr>
              <a:t>Waiting on Advisor Confirmation.</a:t>
            </a:r>
          </a:p>
          <a:p>
            <a:pPr lvl="1"/>
            <a:r>
              <a:rPr lang="en-US" b="0" kern="0" dirty="0">
                <a:uFillTx/>
              </a:rPr>
              <a:t>Blocked</a:t>
            </a:r>
          </a:p>
          <a:p>
            <a:pPr lvl="1"/>
            <a:endParaRPr lang="en-US" b="0" kern="0" dirty="0">
              <a:uFillTx/>
            </a:endParaRPr>
          </a:p>
          <a:p>
            <a:endParaRPr lang="en-US" b="0" kern="0" dirty="0">
              <a:uFillTx/>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Kanban principles</a:t>
            </a:r>
          </a:p>
        </p:txBody>
      </p:sp>
      <p:sp>
        <p:nvSpPr>
          <p:cNvPr id="4" name="Content Placeholder 3"/>
          <p:cNvSpPr>
            <a:spLocks noGrp="1"/>
          </p:cNvSpPr>
          <p:nvPr>
            <p:ph sz="quarter" idx="1"/>
          </p:nvPr>
        </p:nvSpPr>
        <p:spPr>
          <a:xfrm>
            <a:off x="365760" y="1179443"/>
            <a:ext cx="9579479" cy="4973766"/>
          </a:xfrm>
        </p:spPr>
        <p:txBody>
          <a:bodyPr>
            <a:normAutofit/>
          </a:bodyPr>
          <a:lstStyle/>
          <a:p>
            <a:r>
              <a:rPr lang="en-US" b="0" dirty="0">
                <a:uFillTx/>
              </a:rPr>
              <a:t>Limit number of “In Progress” tasks</a:t>
            </a:r>
          </a:p>
          <a:p>
            <a:pPr lvl="1"/>
            <a:r>
              <a:rPr lang="en-US" dirty="0">
                <a:uFillTx/>
              </a:rPr>
              <a:t>Must be tuned by each team</a:t>
            </a:r>
          </a:p>
          <a:p>
            <a:pPr lvl="1"/>
            <a:r>
              <a:rPr lang="en-US" b="0" dirty="0">
                <a:uFillTx/>
              </a:rPr>
              <a:t>Comm</a:t>
            </a:r>
            <a:r>
              <a:rPr lang="en-US" dirty="0">
                <a:uFillTx/>
              </a:rPr>
              <a:t>on convention: 2n-1 tasks where n = # team members</a:t>
            </a:r>
            <a:endParaRPr lang="en-US" b="0" dirty="0">
              <a:uFillTx/>
            </a:endParaRPr>
          </a:p>
          <a:p>
            <a:r>
              <a:rPr lang="en-US" b="0" dirty="0">
                <a:uFillTx/>
              </a:rPr>
              <a:t>Productivity improvement: </a:t>
            </a:r>
          </a:p>
          <a:p>
            <a:pPr lvl="1"/>
            <a:r>
              <a:rPr lang="en-US" b="0" dirty="0">
                <a:uFillTx/>
              </a:rPr>
              <a:t>Optimize “flexibility vs swap overhead” balance. No overcommitting.</a:t>
            </a:r>
          </a:p>
          <a:p>
            <a:pPr lvl="1"/>
            <a:r>
              <a:rPr lang="en-US" b="0" dirty="0">
                <a:uFillTx/>
              </a:rPr>
              <a:t>Productivity weakness exposed as bottleneck.  Team must identify and fix the bottleneck.</a:t>
            </a:r>
          </a:p>
          <a:p>
            <a:pPr lvl="1"/>
            <a:r>
              <a:rPr lang="en-US" b="0" dirty="0">
                <a:uFillTx/>
              </a:rPr>
              <a:t>Effective in R&amp;D setting.  Avoids a deadline-based approach.  Deadlines are dealt with in a </a:t>
            </a:r>
            <a:r>
              <a:rPr lang="en-US" dirty="0">
                <a:uFillTx/>
              </a:rPr>
              <a:t>d</a:t>
            </a:r>
            <a:r>
              <a:rPr lang="en-US" b="0" dirty="0">
                <a:uFillTx/>
              </a:rPr>
              <a:t>ifferent way.</a:t>
            </a:r>
          </a:p>
          <a:p>
            <a:r>
              <a:rPr lang="en-US" b="0" dirty="0">
                <a:uFillTx/>
              </a:rPr>
              <a:t>Provides a board for viewing and managing issues</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Personal Kanban</a:t>
            </a:r>
          </a:p>
        </p:txBody>
      </p:sp>
      <p:sp>
        <p:nvSpPr>
          <p:cNvPr id="3" name="Content Placeholder 2"/>
          <p:cNvSpPr>
            <a:spLocks noGrp="1"/>
          </p:cNvSpPr>
          <p:nvPr>
            <p:ph idx="1"/>
          </p:nvPr>
        </p:nvSpPr>
        <p:spPr>
          <a:xfrm>
            <a:off x="1355595" y="1366162"/>
            <a:ext cx="7772400" cy="4131906"/>
          </a:xfrm>
        </p:spPr>
        <p:txBody>
          <a:bodyPr/>
          <a:lstStyle/>
          <a:p>
            <a:r>
              <a:rPr lang="en-US" b="0" dirty="0">
                <a:uFillTx/>
              </a:rPr>
              <a:t>Personal </a:t>
            </a:r>
            <a:r>
              <a:rPr lang="en-US" dirty="0">
                <a:uFillTx/>
              </a:rPr>
              <a:t>K</a:t>
            </a:r>
            <a:r>
              <a:rPr lang="en-US" b="0" dirty="0">
                <a:uFillTx/>
              </a:rPr>
              <a:t>anban: Kanban applied to one person.</a:t>
            </a:r>
          </a:p>
          <a:p>
            <a:pPr lvl="1"/>
            <a:r>
              <a:rPr lang="en-US" b="0" dirty="0">
                <a:uFillTx/>
              </a:rPr>
              <a:t>Apply </a:t>
            </a:r>
            <a:r>
              <a:rPr lang="en-US" dirty="0">
                <a:uFillTx/>
              </a:rPr>
              <a:t>K</a:t>
            </a:r>
            <a:r>
              <a:rPr lang="en-US" b="0" dirty="0">
                <a:uFillTx/>
              </a:rPr>
              <a:t>anban principles to your life.</a:t>
            </a:r>
          </a:p>
          <a:p>
            <a:pPr lvl="1"/>
            <a:r>
              <a:rPr lang="en-US" b="0" dirty="0">
                <a:uFillTx/>
              </a:rPr>
              <a:t>Fully adaptable.</a:t>
            </a:r>
          </a:p>
          <a:p>
            <a:endParaRPr lang="en-US" b="0" dirty="0">
              <a:uFillTx/>
            </a:endParaRPr>
          </a:p>
          <a:p>
            <a:r>
              <a:rPr lang="en-US" b="0" dirty="0">
                <a:uFillTx/>
              </a:rPr>
              <a:t>Personal </a:t>
            </a:r>
            <a:r>
              <a:rPr lang="en-US" dirty="0">
                <a:uFillTx/>
              </a:rPr>
              <a:t>K</a:t>
            </a:r>
            <a:r>
              <a:rPr lang="en-US" b="0" dirty="0">
                <a:uFillTx/>
              </a:rPr>
              <a:t>anban: Commercial </a:t>
            </a:r>
            <a:br>
              <a:rPr lang="en-US" b="0" dirty="0">
                <a:uFillTx/>
              </a:rPr>
            </a:br>
            <a:r>
              <a:rPr lang="en-US" b="0" dirty="0">
                <a:uFillTx/>
              </a:rPr>
              <a:t>book/website.</a:t>
            </a:r>
          </a:p>
          <a:p>
            <a:pPr lvl="1"/>
            <a:r>
              <a:rPr lang="en-US" b="0" dirty="0">
                <a:uFillTx/>
              </a:rPr>
              <a:t>Useful, but not necessary.</a:t>
            </a:r>
          </a:p>
        </p:txBody>
      </p:sp>
      <p:pic>
        <p:nvPicPr>
          <p:cNvPr id="5" name="Picture 4"/>
          <p:cNvPicPr>
            <a:picLocks noChangeAspect="1"/>
          </p:cNvPicPr>
          <p:nvPr/>
        </p:nvPicPr>
        <p:blipFill>
          <a:blip r:embed="rId2"/>
          <a:stretch>
            <a:fillRect/>
          </a:stretch>
        </p:blipFill>
        <p:spPr>
          <a:xfrm>
            <a:off x="8719118" y="2165942"/>
            <a:ext cx="2445608" cy="3243089"/>
          </a:xfrm>
          <a:prstGeom prst="rect">
            <a:avLst/>
          </a:prstGeom>
        </p:spPr>
      </p:pic>
      <p:sp>
        <p:nvSpPr>
          <p:cNvPr id="6" name="TextBox 5"/>
          <p:cNvSpPr txBox="1">
            <a:spLocks/>
          </p:cNvSpPr>
          <p:nvPr/>
        </p:nvSpPr>
        <p:spPr>
          <a:xfrm>
            <a:off x="8145611" y="5572509"/>
            <a:ext cx="3592622"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b="0" dirty="0">
                <a:uFillTx/>
              </a:rPr>
              <a:t>http://www.personalkanban.com</a:t>
            </a:r>
          </a:p>
        </p:txBody>
      </p:sp>
      <p:sp>
        <p:nvSpPr>
          <p:cNvPr id="7" name="TextBox 6">
            <a:extLst>
              <a:ext uri="{FF2B5EF4-FFF2-40B4-BE49-F238E27FC236}">
                <a16:creationId xmlns:a16="http://schemas.microsoft.com/office/drawing/2014/main" id="{4E716A06-F5DC-5146-9220-D875A8EB8963}"/>
              </a:ext>
            </a:extLst>
          </p:cNvPr>
          <p:cNvSpPr txBox="1">
            <a:spLocks/>
          </p:cNvSpPr>
          <p:nvPr/>
        </p:nvSpPr>
        <p:spPr>
          <a:xfrm>
            <a:off x="1355595" y="5572509"/>
            <a:ext cx="6277944"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https://</a:t>
            </a:r>
            <a:r>
              <a:rPr lang="en-US" dirty="0" err="1"/>
              <a:t>bssw.io</a:t>
            </a:r>
            <a:r>
              <a:rPr lang="en-US" dirty="0"/>
              <a:t>/items/using-personal-</a:t>
            </a:r>
            <a:r>
              <a:rPr lang="en-US" dirty="0" err="1"/>
              <a:t>kanban</a:t>
            </a:r>
            <a:r>
              <a:rPr lang="en-US" dirty="0"/>
              <a:t>-for-productivity</a:t>
            </a:r>
            <a:endParaRPr lang="en-US" b="0" dirty="0">
              <a:uFillTx/>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Kanban tools</a:t>
            </a:r>
          </a:p>
        </p:txBody>
      </p:sp>
      <p:sp>
        <p:nvSpPr>
          <p:cNvPr id="3" name="Content Placeholder 2"/>
          <p:cNvSpPr>
            <a:spLocks noGrp="1"/>
          </p:cNvSpPr>
          <p:nvPr>
            <p:ph idx="1"/>
          </p:nvPr>
        </p:nvSpPr>
        <p:spPr>
          <a:xfrm>
            <a:off x="365760" y="1205537"/>
            <a:ext cx="11369809" cy="4047778"/>
          </a:xfrm>
        </p:spPr>
        <p:txBody>
          <a:bodyPr/>
          <a:lstStyle/>
          <a:p>
            <a:r>
              <a:rPr lang="en-US" sz="3600" b="0" dirty="0">
                <a:uFillTx/>
              </a:rPr>
              <a:t>Wall, whiteboard, blackboard: Basic approach.</a:t>
            </a:r>
          </a:p>
          <a:p>
            <a:r>
              <a:rPr lang="en-US" sz="3600" b="0" dirty="0">
                <a:uFillTx/>
              </a:rPr>
              <a:t>Software, cloud-based:</a:t>
            </a:r>
          </a:p>
          <a:p>
            <a:pPr lvl="1"/>
            <a:r>
              <a:rPr lang="en-US" sz="3200" b="0" dirty="0">
                <a:uFillTx/>
              </a:rPr>
              <a:t>Trello, JIRA, GitHub Issues &amp; Project Board.</a:t>
            </a:r>
          </a:p>
          <a:p>
            <a:pPr lvl="1"/>
            <a:r>
              <a:rPr lang="en-US" sz="3200" b="0" dirty="0">
                <a:uFillTx/>
              </a:rPr>
              <a:t>Many more.</a:t>
            </a:r>
          </a:p>
          <a:p>
            <a:r>
              <a:rPr lang="en-US" sz="3600" b="0" dirty="0">
                <a:uFillTx/>
              </a:rPr>
              <a:t>I use Trello (browser, Android, iPhone, iPad).</a:t>
            </a:r>
          </a:p>
          <a:p>
            <a:pPr lvl="1"/>
            <a:r>
              <a:rPr lang="en-US" sz="3200" b="0" dirty="0">
                <a:uFillTx/>
              </a:rPr>
              <a:t>Can add, view, update, anytime, anywhere.</a:t>
            </a:r>
          </a:p>
          <a:p>
            <a:pPr lvl="1"/>
            <a:r>
              <a:rPr lang="en-US" sz="3200" dirty="0">
                <a:uFillTx/>
              </a:rPr>
              <a:t>Different boards for different contexts</a:t>
            </a:r>
          </a:p>
          <a:p>
            <a:pPr lvl="2"/>
            <a:r>
              <a:rPr lang="en-US" sz="2800" dirty="0">
                <a:uFillTx/>
              </a:rPr>
              <a:t>Effective when people are split on multiple projects</a:t>
            </a:r>
          </a:p>
          <a:p>
            <a:pPr lvl="2"/>
            <a:endParaRPr lang="en-US" sz="2800" b="0" dirty="0">
              <a:uFillTx/>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2C24D-D970-4D40-8F14-D70C10A96304}"/>
              </a:ext>
            </a:extLst>
          </p:cNvPr>
          <p:cNvSpPr>
            <a:spLocks noGrp="1"/>
          </p:cNvSpPr>
          <p:nvPr>
            <p:ph type="title"/>
          </p:nvPr>
        </p:nvSpPr>
        <p:spPr>
          <a:xfrm>
            <a:off x="363096" y="112911"/>
            <a:ext cx="11372473" cy="914400"/>
          </a:xfrm>
        </p:spPr>
        <p:txBody>
          <a:bodyPr/>
          <a:lstStyle/>
          <a:p>
            <a:r>
              <a:rPr lang="en-US" dirty="0"/>
              <a:t>License, Citation and Acknowledgements</a:t>
            </a:r>
          </a:p>
        </p:txBody>
      </p:sp>
      <p:sp>
        <p:nvSpPr>
          <p:cNvPr id="3" name="Content Placeholder 2">
            <a:extLst>
              <a:ext uri="{FF2B5EF4-FFF2-40B4-BE49-F238E27FC236}">
                <a16:creationId xmlns:a16="http://schemas.microsoft.com/office/drawing/2014/main" id="{0385A3AB-B258-4D59-B407-F7D57545A163}"/>
              </a:ext>
            </a:extLst>
          </p:cNvPr>
          <p:cNvSpPr>
            <a:spLocks noGrp="1"/>
          </p:cNvSpPr>
          <p:nvPr>
            <p:ph idx="1"/>
          </p:nvPr>
        </p:nvSpPr>
        <p:spPr>
          <a:xfrm>
            <a:off x="409507" y="570111"/>
            <a:ext cx="11369809" cy="4047778"/>
          </a:xfrm>
        </p:spPr>
        <p:txBody>
          <a:bodyPr/>
          <a:lstStyle/>
          <a:p>
            <a:pPr marL="0" indent="0">
              <a:buNone/>
            </a:pPr>
            <a:r>
              <a:rPr lang="en-US" sz="2000" b="1" dirty="0"/>
              <a:t>License and Citation</a:t>
            </a:r>
          </a:p>
          <a:p>
            <a:pPr>
              <a:spcBef>
                <a:spcPts val="400"/>
              </a:spcBef>
            </a:pPr>
            <a:r>
              <a:rPr lang="en-US" sz="1600" dirty="0"/>
              <a:t>This work is licensed under a </a:t>
            </a:r>
            <a:r>
              <a:rPr lang="en-US" sz="1600" dirty="0">
                <a:hlinkClick r:id="rId2"/>
              </a:rPr>
              <a:t>Creative</a:t>
            </a:r>
            <a:r>
              <a:rPr lang="en-US" sz="1600" dirty="0">
                <a:hlinkClick r:id="rId3"/>
              </a:rPr>
              <a:t> Commons Attribution 4.0 International License</a:t>
            </a:r>
            <a:r>
              <a:rPr lang="en-US" sz="1600" dirty="0"/>
              <a:t> (CC BY 4.0).</a:t>
            </a:r>
          </a:p>
          <a:p>
            <a:pPr>
              <a:spcBef>
                <a:spcPts val="400"/>
              </a:spcBef>
            </a:pPr>
            <a:r>
              <a:rPr lang="en-US" sz="1600" b="1" dirty="0"/>
              <a:t>The requested citation the overall tutorial is: David E. Bernholdt, Anshu Dubey, Rinku K. Gupta, and David M. Rogers, Better Scientific Software tutorial, in Improving Scientific Software conference, online, 2021. DOI: </a:t>
            </a:r>
            <a:r>
              <a:rPr lang="en-US" sz="1600" b="1" dirty="0">
                <a:hlinkClick r:id="rId4"/>
              </a:rPr>
              <a:t>10.6084/m9.figshare.14256257</a:t>
            </a:r>
            <a:endParaRPr lang="en-US" sz="1600" b="1" dirty="0"/>
          </a:p>
          <a:p>
            <a:pPr>
              <a:spcBef>
                <a:spcPts val="400"/>
              </a:spcBef>
            </a:pPr>
            <a:r>
              <a:rPr lang="en-US" sz="1600" dirty="0"/>
              <a:t>Individual modules may be cited as </a:t>
            </a:r>
            <a:r>
              <a:rPr lang="en-US" sz="1600" i="1" dirty="0"/>
              <a:t>Speaker, Module Title</a:t>
            </a:r>
            <a:r>
              <a:rPr lang="en-US" sz="1600" dirty="0"/>
              <a:t>, in Better Scientific Software tutorial…</a:t>
            </a:r>
          </a:p>
          <a:p>
            <a:pPr marL="0" indent="0">
              <a:spcBef>
                <a:spcPts val="800"/>
              </a:spcBef>
              <a:buNone/>
            </a:pPr>
            <a:r>
              <a:rPr lang="en-US" sz="2000" b="1" dirty="0"/>
              <a:t>Acknowledgements</a:t>
            </a:r>
          </a:p>
          <a:p>
            <a:pPr>
              <a:spcBef>
                <a:spcPts val="400"/>
              </a:spcBef>
            </a:pPr>
            <a:r>
              <a:rPr lang="en-US" sz="1400" dirty="0"/>
              <a:t>Additional contributors include: Mike </a:t>
            </a:r>
            <a:r>
              <a:rPr lang="en-US" sz="1400" dirty="0" err="1"/>
              <a:t>Heroux</a:t>
            </a:r>
            <a:r>
              <a:rPr lang="en-US" sz="1400" dirty="0"/>
              <a:t>, Alicia </a:t>
            </a:r>
            <a:r>
              <a:rPr lang="en-US" sz="1400" dirty="0" err="1"/>
              <a:t>Klinvex</a:t>
            </a:r>
            <a:r>
              <a:rPr lang="en-US" sz="1400" dirty="0"/>
              <a:t>, Mark Miller, Jared O’Neal, Katherine Riley, David Rogers, Deborah Stevens, James </a:t>
            </a:r>
            <a:r>
              <a:rPr lang="en-US" sz="1400" dirty="0" err="1"/>
              <a:t>Willenbring</a:t>
            </a:r>
            <a:endParaRPr lang="en-US" sz="1400" dirty="0"/>
          </a:p>
          <a:p>
            <a:pPr>
              <a:spcBef>
                <a:spcPts val="400"/>
              </a:spcBef>
            </a:pPr>
            <a:r>
              <a:rPr lang="en-US" sz="1400" dirty="0"/>
              <a:t>This work was supported by the U.S. Department of Energy Office of Science, Office of Advanced Scientific Computing Research (ASCR), and by the </a:t>
            </a:r>
            <a:r>
              <a:rPr lang="en-US" sz="1400" dirty="0" err="1"/>
              <a:t>Exascale</a:t>
            </a:r>
            <a:r>
              <a:rPr lang="en-US" sz="1400" dirty="0"/>
              <a:t> Computing Project (17-SC-20-SC), a collaborative effort of the U.S. Department of Energy Office of Science and the National Nuclear Security Administration</a:t>
            </a:r>
            <a:r>
              <a:rPr lang="en-US" sz="1400" i="1" dirty="0"/>
              <a:t>.</a:t>
            </a:r>
            <a:endParaRPr lang="en-US" sz="1400" dirty="0"/>
          </a:p>
          <a:p>
            <a:pPr>
              <a:spcBef>
                <a:spcPts val="400"/>
              </a:spcBef>
            </a:pPr>
            <a:r>
              <a:rPr lang="en-US" sz="1400" dirty="0"/>
              <a:t>This work was performed in part at the Argonne National Laboratory, which is managed by </a:t>
            </a:r>
            <a:r>
              <a:rPr lang="en-US" sz="1400" dirty="0" err="1"/>
              <a:t>UChicago</a:t>
            </a:r>
            <a:r>
              <a:rPr lang="en-US" sz="1400" dirty="0"/>
              <a:t> Argonne, LLC for the U.S. Department of Energy under Contract No. DE-AC02-06CH11357.</a:t>
            </a:r>
          </a:p>
          <a:p>
            <a:pPr>
              <a:spcBef>
                <a:spcPts val="400"/>
              </a:spcBef>
            </a:pPr>
            <a:r>
              <a:rPr lang="en-US" sz="1400" dirty="0"/>
              <a:t>This work was performed in part at the Oak Ridge National Laboratory, which is managed by UT-Battelle, LLC for the U.S. Department of Energy under Contract No. DE-AC05-00OR22725.</a:t>
            </a:r>
          </a:p>
          <a:p>
            <a:pPr>
              <a:spcBef>
                <a:spcPts val="400"/>
              </a:spcBef>
            </a:pPr>
            <a:r>
              <a:rPr lang="en-US" sz="1400" dirty="0"/>
              <a:t>This work was performed in part at the Lawrence Livermore National Laboratory, which is managed by Lawrence Livermore National Security, LLC for the U.S. Department of Energy under Contract No. DE-AC52-07NA27344.</a:t>
            </a:r>
          </a:p>
          <a:p>
            <a:pPr>
              <a:spcBef>
                <a:spcPts val="400"/>
              </a:spcBef>
            </a:pPr>
            <a:r>
              <a:rPr lang="en-US" sz="1400" dirty="0"/>
              <a:t>This work was performed in part at the Los Alamos National Laboratory, which is managed by Triad National Security, LLC for the U.S. Department of Energy under Contract No.89233218CNA000001</a:t>
            </a:r>
          </a:p>
          <a:p>
            <a:pPr>
              <a:spcBef>
                <a:spcPts val="400"/>
              </a:spcBef>
            </a:pPr>
            <a:r>
              <a:rPr lang="en-US" sz="1400" dirty="0"/>
              <a:t>This work was performed in part at Sandia National Laboratories. Sandia National Laboratories is a multi-mission laboratory managed and operated by National Technology and Engineering Solutions of Sandia, LLC., a wholly owned subsidiary of Honeywell International, Inc., for the U.S. Department of Energy’s National Nuclear Security Administration under contract DE-NA0003525.</a:t>
            </a:r>
          </a:p>
        </p:txBody>
      </p:sp>
      <p:pic>
        <p:nvPicPr>
          <p:cNvPr id="4" name="Picture 2" descr="https://licensebuttons.net/l/by/4.0/88x31.png">
            <a:extLst>
              <a:ext uri="{FF2B5EF4-FFF2-40B4-BE49-F238E27FC236}">
                <a16:creationId xmlns:a16="http://schemas.microsoft.com/office/drawing/2014/main" id="{61840015-22A0-4634-A2DE-AA05F998FD3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49254" y="570111"/>
            <a:ext cx="1661258" cy="5852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85603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Big question: How many tasks?</a:t>
            </a:r>
          </a:p>
        </p:txBody>
      </p:sp>
      <p:sp>
        <p:nvSpPr>
          <p:cNvPr id="3" name="Content Placeholder 2"/>
          <p:cNvSpPr>
            <a:spLocks noGrp="1"/>
          </p:cNvSpPr>
          <p:nvPr>
            <p:ph idx="1"/>
          </p:nvPr>
        </p:nvSpPr>
        <p:spPr>
          <a:xfrm>
            <a:off x="365760" y="1124465"/>
            <a:ext cx="11369809" cy="4831491"/>
          </a:xfrm>
        </p:spPr>
        <p:txBody>
          <a:bodyPr>
            <a:normAutofit fontScale="92500" lnSpcReduction="20000"/>
          </a:bodyPr>
          <a:lstStyle/>
          <a:p>
            <a:r>
              <a:rPr lang="en-US" sz="3200" dirty="0"/>
              <a:t>No single answer. Choose something and adjust from there.</a:t>
            </a:r>
            <a:endParaRPr lang="en-US" sz="3200" b="0" dirty="0">
              <a:uFillTx/>
            </a:endParaRPr>
          </a:p>
          <a:p>
            <a:r>
              <a:rPr lang="en-US" sz="3200" b="0" dirty="0">
                <a:uFillTx/>
              </a:rPr>
              <a:t>Personal Kanban approach: Start with 2 or 3</a:t>
            </a:r>
            <a:r>
              <a:rPr lang="en-US" sz="3200" dirty="0"/>
              <a:t>.</a:t>
            </a:r>
            <a:endParaRPr lang="en-US" sz="3200" b="0" dirty="0">
              <a:uFillTx/>
            </a:endParaRPr>
          </a:p>
          <a:p>
            <a:r>
              <a:rPr lang="en-US" sz="3200" b="0" dirty="0">
                <a:uFillTx/>
              </a:rPr>
              <a:t>Use a freeway traffic analogy:</a:t>
            </a:r>
          </a:p>
          <a:p>
            <a:pPr lvl="1"/>
            <a:r>
              <a:rPr lang="en-US" sz="2800" b="0" dirty="0">
                <a:uFillTx/>
              </a:rPr>
              <a:t>Does traffic flow best when fully packed?  No.</a:t>
            </a:r>
          </a:p>
          <a:p>
            <a:pPr lvl="1"/>
            <a:r>
              <a:rPr lang="en-US" sz="2800" b="0" dirty="0">
                <a:uFillTx/>
              </a:rPr>
              <a:t>Same thing with your effectiveness.</a:t>
            </a:r>
          </a:p>
          <a:p>
            <a:r>
              <a:rPr lang="en-US" sz="3200" b="0" dirty="0">
                <a:uFillTx/>
              </a:rPr>
              <a:t>Spend time consulting board regularly.</a:t>
            </a:r>
          </a:p>
          <a:p>
            <a:pPr lvl="1"/>
            <a:r>
              <a:rPr lang="en-US" sz="2800" b="0" dirty="0">
                <a:uFillTx/>
              </a:rPr>
              <a:t>Brings focus.</a:t>
            </a:r>
          </a:p>
          <a:p>
            <a:pPr lvl="1"/>
            <a:r>
              <a:rPr lang="en-US" sz="2800" b="0" dirty="0">
                <a:uFillTx/>
              </a:rPr>
              <a:t>Enables reflection, retrospection.</a:t>
            </a:r>
          </a:p>
          <a:p>
            <a:pPr lvl="1"/>
            <a:r>
              <a:rPr lang="en-US" sz="2800" b="0" dirty="0">
                <a:uFillTx/>
              </a:rPr>
              <a:t>Use slack time effectively.</a:t>
            </a:r>
          </a:p>
          <a:p>
            <a:pPr lvl="1"/>
            <a:r>
              <a:rPr lang="en-US" sz="2800" u="sng" dirty="0">
                <a:uFillTx/>
              </a:rPr>
              <a:t>When you get out of the habit, start up again</a:t>
            </a:r>
            <a:r>
              <a:rPr lang="en-US" sz="2800" dirty="0">
                <a:uFillTx/>
              </a:rPr>
              <a:t>.</a:t>
            </a:r>
          </a:p>
          <a:p>
            <a:pPr lvl="1"/>
            <a:r>
              <a:rPr lang="en-US" sz="2800" b="0" dirty="0">
                <a:uFillTx/>
              </a:rPr>
              <a:t>Steers towards previously started tasks</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uFillTx/>
              </a:rPr>
              <a:t>Importance of “In Progress” concept for you</a:t>
            </a:r>
          </a:p>
        </p:txBody>
      </p:sp>
      <p:sp>
        <p:nvSpPr>
          <p:cNvPr id="3" name="Content Placeholder 2"/>
          <p:cNvSpPr>
            <a:spLocks noGrp="1"/>
          </p:cNvSpPr>
          <p:nvPr>
            <p:ph idx="1"/>
          </p:nvPr>
        </p:nvSpPr>
        <p:spPr>
          <a:xfrm>
            <a:off x="1112108" y="1112109"/>
            <a:ext cx="8868504" cy="4983892"/>
          </a:xfrm>
        </p:spPr>
        <p:txBody>
          <a:bodyPr/>
          <a:lstStyle/>
          <a:p>
            <a:r>
              <a:rPr lang="en-US" sz="3600" b="0" dirty="0">
                <a:uFillTx/>
              </a:rPr>
              <a:t>Junior community members: </a:t>
            </a:r>
          </a:p>
          <a:p>
            <a:pPr lvl="1"/>
            <a:r>
              <a:rPr lang="en-US" sz="3200" b="0" dirty="0">
                <a:uFillTx/>
              </a:rPr>
              <a:t>Less control over tasks.</a:t>
            </a:r>
          </a:p>
          <a:p>
            <a:pPr lvl="1"/>
            <a:r>
              <a:rPr lang="en-US" sz="3200" b="0" dirty="0">
                <a:uFillTx/>
              </a:rPr>
              <a:t>Given by supervisor.</a:t>
            </a:r>
          </a:p>
          <a:p>
            <a:r>
              <a:rPr lang="en-US" sz="3600" b="0" dirty="0">
                <a:uFillTx/>
              </a:rPr>
              <a:t>In Progress column: Protects you.</a:t>
            </a:r>
          </a:p>
          <a:p>
            <a:pPr lvl="1"/>
            <a:r>
              <a:rPr lang="en-US" sz="3200" b="0" dirty="0">
                <a:uFillTx/>
              </a:rPr>
              <a:t>If asked to take on another task, respond:</a:t>
            </a:r>
          </a:p>
          <a:p>
            <a:pPr lvl="2"/>
            <a:r>
              <a:rPr lang="en-US" sz="2800" b="0" dirty="0">
                <a:uFillTx/>
              </a:rPr>
              <a:t>Is this important enough to</a:t>
            </a:r>
          </a:p>
          <a:p>
            <a:pPr lvl="3"/>
            <a:r>
              <a:rPr lang="en-US" sz="2600" dirty="0">
                <a:uFillTx/>
              </a:rPr>
              <a:t>back-burner a, b, and c?</a:t>
            </a:r>
            <a:endParaRPr lang="en-US" sz="2600" b="0" dirty="0">
              <a:uFillTx/>
            </a:endParaRPr>
          </a:p>
          <a:p>
            <a:pPr lvl="3"/>
            <a:r>
              <a:rPr lang="en-US" sz="2600" b="0" dirty="0">
                <a:uFillTx/>
              </a:rPr>
              <a:t>become less efficient?</a:t>
            </a:r>
          </a:p>
          <a:p>
            <a:pPr lvl="2"/>
            <a:r>
              <a:rPr lang="en-US" sz="2800" b="0" dirty="0">
                <a:uFillTx/>
              </a:rPr>
              <a:t>Sometimes it is.</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Building on Kanban</a:t>
            </a:r>
          </a:p>
        </p:txBody>
      </p:sp>
      <p:sp>
        <p:nvSpPr>
          <p:cNvPr id="3" name="Content Placeholder 2"/>
          <p:cNvSpPr>
            <a:spLocks noGrp="1"/>
          </p:cNvSpPr>
          <p:nvPr>
            <p:ph idx="1"/>
          </p:nvPr>
        </p:nvSpPr>
        <p:spPr>
          <a:xfrm>
            <a:off x="365760" y="1137138"/>
            <a:ext cx="11369809" cy="4047778"/>
          </a:xfrm>
        </p:spPr>
        <p:txBody>
          <a:bodyPr/>
          <a:lstStyle/>
          <a:p>
            <a:r>
              <a:rPr lang="en-US" dirty="0">
                <a:uFillTx/>
              </a:rPr>
              <a:t>Focus: Solve issues!</a:t>
            </a:r>
          </a:p>
          <a:p>
            <a:pPr lvl="1"/>
            <a:r>
              <a:rPr lang="en-US" dirty="0">
                <a:uFillTx/>
              </a:rPr>
              <a:t>(not add process)</a:t>
            </a:r>
          </a:p>
          <a:p>
            <a:r>
              <a:rPr lang="en-US" dirty="0">
                <a:uFillTx/>
              </a:rPr>
              <a:t>15 minute stand-ups</a:t>
            </a:r>
          </a:p>
          <a:p>
            <a:pPr lvl="1"/>
            <a:r>
              <a:rPr lang="en-US" dirty="0">
                <a:uFillTx/>
              </a:rPr>
              <a:t>Maybe not daily</a:t>
            </a:r>
          </a:p>
          <a:p>
            <a:r>
              <a:rPr lang="en-US" dirty="0">
                <a:uFillTx/>
              </a:rPr>
              <a:t>Planning meetings</a:t>
            </a:r>
          </a:p>
          <a:p>
            <a:r>
              <a:rPr lang="en-US" dirty="0">
                <a:uFillTx/>
              </a:rPr>
              <a:t>Retrospectives</a:t>
            </a:r>
          </a:p>
          <a:p>
            <a:r>
              <a:rPr lang="en-US" dirty="0">
                <a:uFillTx/>
              </a:rPr>
              <a:t>Scrum Master</a:t>
            </a:r>
          </a:p>
          <a:p>
            <a:r>
              <a:rPr lang="en-US" dirty="0">
                <a:uFillTx/>
              </a:rPr>
              <a:t>Product Owner</a:t>
            </a:r>
          </a:p>
          <a:p>
            <a:r>
              <a:rPr lang="en-US" b="1" dirty="0">
                <a:uFillTx/>
              </a:rPr>
              <a:t>Epic, story, task</a:t>
            </a:r>
          </a:p>
          <a:p>
            <a:r>
              <a:rPr lang="en-US" dirty="0">
                <a:uFillTx/>
              </a:rPr>
              <a:t>Definition of Done</a:t>
            </a:r>
          </a:p>
        </p:txBody>
      </p:sp>
      <p:pic>
        <p:nvPicPr>
          <p:cNvPr id="1026" name="Picture 2" descr="Building Blocks, Toys, Play, Abc, 123, Cubes, Dices"/>
          <p:cNvPicPr>
            <a:picLocks noChangeAspect="1" noChangeArrowheads="1"/>
          </p:cNvPicPr>
          <p:nvPr/>
        </p:nvPicPr>
        <p:blipFill>
          <a:blip r:embed="rId2"/>
          <a:srcRect/>
          <a:stretch>
            <a:fillRect/>
          </a:stretch>
        </p:blipFill>
        <p:spPr bwMode="auto">
          <a:xfrm>
            <a:off x="5134937" y="1688129"/>
            <a:ext cx="5283239" cy="3945988"/>
          </a:xfrm>
          <a:prstGeom prst="rect">
            <a:avLst/>
          </a:prstGeom>
          <a:noFill/>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Building on Kanban</a:t>
            </a:r>
          </a:p>
        </p:txBody>
      </p:sp>
      <p:sp>
        <p:nvSpPr>
          <p:cNvPr id="3" name="Content Placeholder 2"/>
          <p:cNvSpPr>
            <a:spLocks noGrp="1"/>
          </p:cNvSpPr>
          <p:nvPr>
            <p:ph idx="1"/>
          </p:nvPr>
        </p:nvSpPr>
        <p:spPr/>
        <p:txBody>
          <a:bodyPr/>
          <a:lstStyle/>
          <a:p>
            <a:r>
              <a:rPr lang="en-US" sz="2400" dirty="0">
                <a:uFillTx/>
              </a:rPr>
              <a:t>Epic, Story, Task</a:t>
            </a:r>
          </a:p>
          <a:p>
            <a:pPr lvl="1"/>
            <a:r>
              <a:rPr lang="en-US" sz="2000" dirty="0">
                <a:uFillTx/>
              </a:rPr>
              <a:t>Formal or informal</a:t>
            </a:r>
          </a:p>
          <a:p>
            <a:pPr lvl="1"/>
            <a:r>
              <a:rPr lang="en-US" sz="2000" dirty="0">
                <a:uFillTx/>
              </a:rPr>
              <a:t>Start with high-level requirements</a:t>
            </a:r>
          </a:p>
          <a:p>
            <a:pPr lvl="1"/>
            <a:r>
              <a:rPr lang="en-US" sz="2000" dirty="0">
                <a:uFillTx/>
              </a:rPr>
              <a:t>Break down and refine </a:t>
            </a:r>
            <a:r>
              <a:rPr lang="en-US" sz="2000" u="sng" dirty="0">
                <a:uFillTx/>
              </a:rPr>
              <a:t>when and as needed</a:t>
            </a:r>
          </a:p>
          <a:p>
            <a:pPr lvl="2"/>
            <a:r>
              <a:rPr lang="en-US" sz="1600" dirty="0">
                <a:uFillTx/>
              </a:rPr>
              <a:t>Close to when the work will be done</a:t>
            </a:r>
          </a:p>
          <a:p>
            <a:pPr lvl="2"/>
            <a:r>
              <a:rPr lang="en-US" sz="1600" dirty="0">
                <a:uFillTx/>
              </a:rPr>
              <a:t>Only for work that will take place</a:t>
            </a:r>
          </a:p>
          <a:p>
            <a:pPr lvl="2"/>
            <a:r>
              <a:rPr lang="en-US" sz="1600" dirty="0"/>
              <a:t>Can be valuable for estimating</a:t>
            </a:r>
          </a:p>
          <a:p>
            <a:pPr lvl="2"/>
            <a:r>
              <a:rPr lang="en-US" sz="1600" dirty="0"/>
              <a:t>There is no “correct” level of granularity</a:t>
            </a:r>
            <a:endParaRPr lang="en-US" sz="1600" dirty="0">
              <a:uFillTx/>
            </a:endParaRPr>
          </a:p>
          <a:p>
            <a:pPr lvl="1"/>
            <a:r>
              <a:rPr lang="en-US" sz="2000" dirty="0"/>
              <a:t>Epics are very high level objectives</a:t>
            </a:r>
          </a:p>
          <a:p>
            <a:pPr lvl="1"/>
            <a:r>
              <a:rPr lang="en-US" sz="2000" dirty="0">
                <a:uFillTx/>
              </a:rPr>
              <a:t>Stories should represent an increment of value to the customer</a:t>
            </a:r>
          </a:p>
          <a:p>
            <a:pPr lvl="2"/>
            <a:r>
              <a:rPr lang="en-US" sz="1600" dirty="0">
                <a:uFillTx/>
              </a:rPr>
              <a:t>”Done” cr</a:t>
            </a:r>
            <a:r>
              <a:rPr lang="en-US" sz="1600" dirty="0"/>
              <a:t>iteria – understandable to user</a:t>
            </a:r>
            <a:endParaRPr lang="en-US" sz="1600" dirty="0">
              <a:uFillTx/>
            </a:endParaRPr>
          </a:p>
          <a:p>
            <a:pPr lvl="1"/>
            <a:r>
              <a:rPr lang="en-US" sz="2000" dirty="0"/>
              <a:t>Tasks are the steps necessary to complete a story</a:t>
            </a:r>
          </a:p>
          <a:p>
            <a:pPr lvl="2"/>
            <a:r>
              <a:rPr lang="en-US" sz="1600" dirty="0">
                <a:uFillTx/>
              </a:rPr>
              <a:t>May not individually provide value to the customer</a:t>
            </a:r>
            <a:endParaRPr lang="en-US" sz="2400" dirty="0">
              <a:uFillTx/>
            </a:endParaRPr>
          </a:p>
          <a:p>
            <a:pPr lvl="3"/>
            <a:endParaRPr lang="en-US" dirty="0">
              <a:uFillTx/>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9D211E-CA7D-3741-9DDB-791E83480980}"/>
              </a:ext>
            </a:extLst>
          </p:cNvPr>
          <p:cNvSpPr>
            <a:spLocks noGrp="1"/>
          </p:cNvSpPr>
          <p:nvPr>
            <p:ph type="title"/>
          </p:nvPr>
        </p:nvSpPr>
        <p:spPr/>
        <p:txBody>
          <a:bodyPr/>
          <a:lstStyle/>
          <a:p>
            <a:r>
              <a:rPr lang="en-US" dirty="0"/>
              <a:t>Building on Kanban</a:t>
            </a:r>
          </a:p>
        </p:txBody>
      </p:sp>
      <p:sp>
        <p:nvSpPr>
          <p:cNvPr id="3" name="Content Placeholder 2">
            <a:extLst>
              <a:ext uri="{FF2B5EF4-FFF2-40B4-BE49-F238E27FC236}">
                <a16:creationId xmlns:a16="http://schemas.microsoft.com/office/drawing/2014/main" id="{FCD8A8D0-D70B-E641-B4D6-F8F0361C4C95}"/>
              </a:ext>
            </a:extLst>
          </p:cNvPr>
          <p:cNvSpPr>
            <a:spLocks noGrp="1"/>
          </p:cNvSpPr>
          <p:nvPr>
            <p:ph idx="1"/>
          </p:nvPr>
        </p:nvSpPr>
        <p:spPr/>
        <p:txBody>
          <a:bodyPr/>
          <a:lstStyle/>
          <a:p>
            <a:r>
              <a:rPr lang="en-US" sz="2400" dirty="0"/>
              <a:t>User stories (optional)</a:t>
            </a:r>
          </a:p>
          <a:p>
            <a:pPr lvl="1"/>
            <a:r>
              <a:rPr lang="en-US" sz="2000" dirty="0"/>
              <a:t>Form: </a:t>
            </a:r>
            <a:r>
              <a:rPr lang="en-US" sz="2000" dirty="0">
                <a:solidFill>
                  <a:srgbClr val="FF0000"/>
                </a:solidFill>
              </a:rPr>
              <a:t>As a</a:t>
            </a:r>
            <a:r>
              <a:rPr lang="en-US" sz="2000" dirty="0"/>
              <a:t> &lt;stakeholder&gt;, </a:t>
            </a:r>
            <a:r>
              <a:rPr lang="en-US" sz="2000" dirty="0">
                <a:solidFill>
                  <a:srgbClr val="FF0000"/>
                </a:solidFill>
              </a:rPr>
              <a:t>I want </a:t>
            </a:r>
            <a:r>
              <a:rPr lang="en-US" sz="2000" dirty="0"/>
              <a:t>&lt;describe what is needed&gt; </a:t>
            </a:r>
            <a:r>
              <a:rPr lang="en-US" sz="2000" dirty="0">
                <a:solidFill>
                  <a:srgbClr val="FF0000"/>
                </a:solidFill>
              </a:rPr>
              <a:t>so that </a:t>
            </a:r>
            <a:r>
              <a:rPr lang="en-US" sz="2000" dirty="0"/>
              <a:t>&lt;why do you want this?&gt;</a:t>
            </a:r>
          </a:p>
          <a:p>
            <a:pPr lvl="1"/>
            <a:r>
              <a:rPr lang="en-US" sz="2000" dirty="0"/>
              <a:t>Can be useful to improve communication and requirements elicitation</a:t>
            </a:r>
          </a:p>
          <a:p>
            <a:r>
              <a:rPr lang="en-US" sz="2400" dirty="0"/>
              <a:t>In heat example:</a:t>
            </a:r>
          </a:p>
          <a:p>
            <a:pPr lvl="1"/>
            <a:r>
              <a:rPr lang="en-US" sz="2000" dirty="0"/>
              <a:t>User stories collected</a:t>
            </a:r>
          </a:p>
          <a:p>
            <a:pPr lvl="2"/>
            <a:r>
              <a:rPr lang="en-US" sz="1600" dirty="0">
                <a:solidFill>
                  <a:srgbClr val="FF0000"/>
                </a:solidFill>
              </a:rPr>
              <a:t>As a</a:t>
            </a:r>
            <a:r>
              <a:rPr lang="en-US" sz="1600" dirty="0"/>
              <a:t> developer, </a:t>
            </a:r>
            <a:r>
              <a:rPr lang="en-US" sz="1600" dirty="0">
                <a:solidFill>
                  <a:srgbClr val="FF0000"/>
                </a:solidFill>
              </a:rPr>
              <a:t>I want </a:t>
            </a:r>
            <a:r>
              <a:rPr lang="en-US" sz="1600" dirty="0"/>
              <a:t>to modularize the heat equation utilities </a:t>
            </a:r>
            <a:r>
              <a:rPr lang="en-US" sz="1600" dirty="0">
                <a:solidFill>
                  <a:srgbClr val="FF0000"/>
                </a:solidFill>
              </a:rPr>
              <a:t>so that </a:t>
            </a:r>
            <a:r>
              <a:rPr lang="en-US" sz="1600" dirty="0"/>
              <a:t>I can more easily make use of the utilities for other projects.</a:t>
            </a:r>
          </a:p>
          <a:p>
            <a:pPr lvl="2"/>
            <a:r>
              <a:rPr lang="en-US" sz="1600" dirty="0">
                <a:solidFill>
                  <a:srgbClr val="FF0000"/>
                </a:solidFill>
              </a:rPr>
              <a:t>As a</a:t>
            </a:r>
            <a:r>
              <a:rPr lang="en-US" sz="1600" dirty="0"/>
              <a:t> developer, </a:t>
            </a:r>
            <a:r>
              <a:rPr lang="en-US" sz="1600" dirty="0">
                <a:solidFill>
                  <a:srgbClr val="FF0000"/>
                </a:solidFill>
              </a:rPr>
              <a:t>I want </a:t>
            </a:r>
            <a:r>
              <a:rPr lang="en-US" sz="1600" dirty="0"/>
              <a:t>to be able to use multiple integration functions easily </a:t>
            </a:r>
            <a:r>
              <a:rPr lang="en-US" sz="1600" dirty="0">
                <a:solidFill>
                  <a:srgbClr val="FF0000"/>
                </a:solidFill>
              </a:rPr>
              <a:t>so that </a:t>
            </a:r>
            <a:r>
              <a:rPr lang="en-US" sz="1600" dirty="0"/>
              <a:t>I can utilize the function best suited for the problem I am solving.</a:t>
            </a:r>
          </a:p>
        </p:txBody>
      </p:sp>
    </p:spTree>
    <p:extLst>
      <p:ext uri="{BB962C8B-B14F-4D97-AF65-F5344CB8AC3E}">
        <p14:creationId xmlns:p14="http://schemas.microsoft.com/office/powerpoint/2010/main" val="1051704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80A4EA-6498-624D-8957-1ED63F5EF7E2}"/>
              </a:ext>
            </a:extLst>
          </p:cNvPr>
          <p:cNvSpPr>
            <a:spLocks noGrp="1"/>
          </p:cNvSpPr>
          <p:nvPr>
            <p:ph type="title"/>
          </p:nvPr>
        </p:nvSpPr>
        <p:spPr/>
        <p:txBody>
          <a:bodyPr/>
          <a:lstStyle/>
          <a:p>
            <a:r>
              <a:rPr lang="en-US" dirty="0"/>
              <a:t>Building on Kanban</a:t>
            </a:r>
          </a:p>
        </p:txBody>
      </p:sp>
      <p:sp>
        <p:nvSpPr>
          <p:cNvPr id="3" name="Content Placeholder 2">
            <a:extLst>
              <a:ext uri="{FF2B5EF4-FFF2-40B4-BE49-F238E27FC236}">
                <a16:creationId xmlns:a16="http://schemas.microsoft.com/office/drawing/2014/main" id="{AF99CEBB-4C17-F54B-A772-FDF36B760952}"/>
              </a:ext>
            </a:extLst>
          </p:cNvPr>
          <p:cNvSpPr>
            <a:spLocks noGrp="1"/>
          </p:cNvSpPr>
          <p:nvPr>
            <p:ph idx="1"/>
          </p:nvPr>
        </p:nvSpPr>
        <p:spPr/>
        <p:txBody>
          <a:bodyPr/>
          <a:lstStyle/>
          <a:p>
            <a:r>
              <a:rPr lang="en-US" sz="2400" dirty="0"/>
              <a:t>Epic (derived from user stories): Refactor code for enhanced modularity</a:t>
            </a:r>
          </a:p>
          <a:p>
            <a:pPr lvl="1"/>
            <a:r>
              <a:rPr lang="en-US" sz="2000" dirty="0"/>
              <a:t>Description: The heat equation code needs refactoring to improve modularity. Specifically, there are utilities that could be generalized and used with for other applications. Also, the integration function is currently hard-coded. In the future, we want to use alternative integration functions, so we should generalize the interface for this function.</a:t>
            </a:r>
          </a:p>
          <a:p>
            <a:pPr lvl="2"/>
            <a:r>
              <a:rPr lang="en-US" sz="1800" dirty="0"/>
              <a:t>Story 1: Separate out utilities</a:t>
            </a:r>
          </a:p>
          <a:p>
            <a:pPr lvl="2"/>
            <a:r>
              <a:rPr lang="en-US" sz="1800" dirty="0"/>
              <a:t>Story 2: Separate out integration function</a:t>
            </a:r>
          </a:p>
          <a:p>
            <a:pPr marL="346075" lvl="1" indent="0">
              <a:buNone/>
            </a:pPr>
            <a:endParaRPr lang="en-US" sz="2200" dirty="0"/>
          </a:p>
          <a:p>
            <a:r>
              <a:rPr lang="en-US" sz="2600" dirty="0"/>
              <a:t>This idea needs to be socialized with stakeholders</a:t>
            </a:r>
          </a:p>
          <a:p>
            <a:r>
              <a:rPr lang="en-US" sz="2600" dirty="0"/>
              <a:t>No staffing/funding currently available</a:t>
            </a:r>
          </a:p>
          <a:p>
            <a:endParaRPr lang="en-US" dirty="0"/>
          </a:p>
        </p:txBody>
      </p:sp>
    </p:spTree>
    <p:extLst>
      <p:ext uri="{BB962C8B-B14F-4D97-AF65-F5344CB8AC3E}">
        <p14:creationId xmlns:p14="http://schemas.microsoft.com/office/powerpoint/2010/main" val="14031381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Samples from Collegeville Org: Kanban Board</a:t>
            </a:r>
          </a:p>
        </p:txBody>
      </p:sp>
      <p:pic>
        <p:nvPicPr>
          <p:cNvPr id="5" name="Picture 4"/>
          <p:cNvPicPr>
            <a:picLocks noChangeAspect="1"/>
          </p:cNvPicPr>
          <p:nvPr/>
        </p:nvPicPr>
        <p:blipFill>
          <a:blip r:embed="rId2"/>
          <a:stretch>
            <a:fillRect/>
          </a:stretch>
        </p:blipFill>
        <p:spPr>
          <a:xfrm>
            <a:off x="408696" y="1055078"/>
            <a:ext cx="11186403" cy="4837722"/>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Kanban in GitHub</a:t>
            </a:r>
          </a:p>
        </p:txBody>
      </p:sp>
      <p:sp>
        <p:nvSpPr>
          <p:cNvPr id="3" name="Content Placeholder 2"/>
          <p:cNvSpPr>
            <a:spLocks noGrp="1"/>
          </p:cNvSpPr>
          <p:nvPr>
            <p:ph idx="1"/>
          </p:nvPr>
        </p:nvSpPr>
        <p:spPr>
          <a:xfrm>
            <a:off x="365760" y="1235612"/>
            <a:ext cx="11369809" cy="4047778"/>
          </a:xfrm>
        </p:spPr>
        <p:txBody>
          <a:bodyPr/>
          <a:lstStyle/>
          <a:p>
            <a:r>
              <a:rPr lang="en-US" dirty="0">
                <a:uFillTx/>
              </a:rPr>
              <a:t>GitHub supports </a:t>
            </a:r>
            <a:r>
              <a:rPr lang="en-US" u="sng" dirty="0">
                <a:uFillTx/>
              </a:rPr>
              <a:t>basic</a:t>
            </a:r>
            <a:r>
              <a:rPr lang="en-US" dirty="0">
                <a:uFillTx/>
              </a:rPr>
              <a:t> Agile development workflows</a:t>
            </a:r>
          </a:p>
          <a:p>
            <a:pPr lvl="1"/>
            <a:r>
              <a:rPr lang="en-US" dirty="0">
                <a:uFillTx/>
              </a:rPr>
              <a:t>Filing issues</a:t>
            </a:r>
          </a:p>
          <a:p>
            <a:pPr lvl="2"/>
            <a:r>
              <a:rPr lang="en-US" dirty="0">
                <a:uFillTx/>
              </a:rPr>
              <a:t>@mention</a:t>
            </a:r>
          </a:p>
          <a:p>
            <a:pPr lvl="1"/>
            <a:r>
              <a:rPr lang="en-US" dirty="0">
                <a:uFillTx/>
              </a:rPr>
              <a:t>Kanban board</a:t>
            </a:r>
          </a:p>
          <a:p>
            <a:pPr lvl="1"/>
            <a:r>
              <a:rPr lang="en-US" dirty="0">
                <a:uFillTx/>
              </a:rPr>
              <a:t>Projects</a:t>
            </a:r>
          </a:p>
          <a:p>
            <a:r>
              <a:rPr lang="en-US" dirty="0">
                <a:uFillTx/>
              </a:rPr>
              <a:t>GitHub lacks more advanced features</a:t>
            </a:r>
          </a:p>
          <a:p>
            <a:pPr lvl="1"/>
            <a:r>
              <a:rPr lang="en-US" dirty="0">
                <a:uFillTx/>
              </a:rPr>
              <a:t>Dependencies between issues</a:t>
            </a:r>
          </a:p>
          <a:p>
            <a:pPr lvl="2"/>
            <a:r>
              <a:rPr lang="en-US" dirty="0">
                <a:uFillTx/>
              </a:rPr>
              <a:t>You can reference one issue in another</a:t>
            </a:r>
          </a:p>
          <a:p>
            <a:pPr lvl="1"/>
            <a:r>
              <a:rPr lang="en-US" dirty="0">
                <a:uFillTx/>
              </a:rPr>
              <a:t>Advanced notification schemes</a:t>
            </a:r>
          </a:p>
          <a:p>
            <a:pPr lvl="1"/>
            <a:r>
              <a:rPr lang="en-US" dirty="0">
                <a:uFillTx/>
              </a:rPr>
              <a:t>Custom fields</a:t>
            </a:r>
          </a:p>
          <a:p>
            <a:pPr lvl="2"/>
            <a:r>
              <a:rPr lang="en-US" dirty="0">
                <a:uFillTx/>
              </a:rPr>
              <a:t>You can create custom labels</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2473" cy="510909"/>
          </a:xfrm>
        </p:spPr>
        <p:txBody>
          <a:bodyPr/>
          <a:lstStyle/>
          <a:p>
            <a:r>
              <a:rPr lang="en-US" dirty="0">
                <a:uFillTx/>
              </a:rPr>
              <a:t>Building on Kanban</a:t>
            </a:r>
          </a:p>
        </p:txBody>
      </p:sp>
      <p:sp>
        <p:nvSpPr>
          <p:cNvPr id="3" name="Content Placeholder 2"/>
          <p:cNvSpPr>
            <a:spLocks noGrp="1"/>
          </p:cNvSpPr>
          <p:nvPr>
            <p:ph idx="1"/>
          </p:nvPr>
        </p:nvSpPr>
        <p:spPr/>
        <p:txBody>
          <a:bodyPr/>
          <a:lstStyle/>
          <a:p>
            <a:r>
              <a:rPr lang="en-US" dirty="0">
                <a:solidFill>
                  <a:srgbClr val="FF0000"/>
                </a:solidFill>
                <a:uFillTx/>
              </a:rPr>
              <a:t>A-Team Tools</a:t>
            </a:r>
            <a:r>
              <a:rPr lang="en-US" dirty="0">
                <a:uFillTx/>
              </a:rPr>
              <a:t>: A collection of resources for understanding and applying lightweight agile practices to your scientific SW project</a:t>
            </a:r>
          </a:p>
          <a:p>
            <a:pPr lvl="1"/>
            <a:r>
              <a:rPr lang="en-US" dirty="0">
                <a:uFillTx/>
              </a:rPr>
              <a:t>Especially useful for</a:t>
            </a:r>
          </a:p>
          <a:p>
            <a:pPr lvl="2"/>
            <a:r>
              <a:rPr lang="en-US" dirty="0">
                <a:uFillTx/>
              </a:rPr>
              <a:t>Small teams</a:t>
            </a:r>
          </a:p>
          <a:p>
            <a:pPr lvl="2"/>
            <a:r>
              <a:rPr lang="en-US" dirty="0">
                <a:uFillTx/>
              </a:rPr>
              <a:t>Teams of teams</a:t>
            </a:r>
          </a:p>
          <a:p>
            <a:pPr lvl="2"/>
            <a:r>
              <a:rPr lang="en-US" dirty="0">
                <a:uFillTx/>
              </a:rPr>
              <a:t>Teams that frequently have members come and go</a:t>
            </a:r>
            <a:endParaRPr lang="en-US" dirty="0">
              <a:uFillTx/>
              <a:hlinkClick r:id="rId2"/>
            </a:endParaRPr>
          </a:p>
          <a:p>
            <a:pPr lvl="1"/>
            <a:r>
              <a:rPr lang="en-US" dirty="0">
                <a:uFillTx/>
                <a:hlinkClick r:id="rId2"/>
              </a:rPr>
              <a:t>https://betterscientificsoftware.github.io/A-Team-Tools/</a:t>
            </a:r>
            <a:endParaRPr lang="en-US" dirty="0">
              <a:uFillTx/>
            </a:endParaRPr>
          </a:p>
        </p:txBody>
      </p:sp>
      <p:pic>
        <p:nvPicPr>
          <p:cNvPr id="4" name="Picture 3"/>
          <p:cNvPicPr>
            <a:picLocks noChangeAspect="1"/>
          </p:cNvPicPr>
          <p:nvPr/>
        </p:nvPicPr>
        <p:blipFill>
          <a:blip r:embed="rId3"/>
          <a:stretch>
            <a:fillRect/>
          </a:stretch>
        </p:blipFill>
        <p:spPr>
          <a:xfrm>
            <a:off x="8016332" y="2634327"/>
            <a:ext cx="2663444" cy="1141476"/>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0464" y="263925"/>
            <a:ext cx="11372473" cy="510909"/>
          </a:xfrm>
        </p:spPr>
        <p:txBody>
          <a:bodyPr/>
          <a:lstStyle/>
          <a:p>
            <a:r>
              <a:rPr lang="en-US" dirty="0">
                <a:uFillTx/>
              </a:rPr>
              <a:t>Other Resources</a:t>
            </a:r>
          </a:p>
        </p:txBody>
      </p:sp>
      <p:sp>
        <p:nvSpPr>
          <p:cNvPr id="3" name="Content Placeholder 2"/>
          <p:cNvSpPr>
            <a:spLocks noGrp="1"/>
          </p:cNvSpPr>
          <p:nvPr>
            <p:ph idx="1"/>
          </p:nvPr>
        </p:nvSpPr>
        <p:spPr>
          <a:xfrm>
            <a:off x="155215" y="794919"/>
            <a:ext cx="7652569" cy="4047778"/>
          </a:xfrm>
        </p:spPr>
        <p:txBody>
          <a:bodyPr/>
          <a:lstStyle/>
          <a:p>
            <a:r>
              <a:rPr lang="en-US" sz="2400" b="1" dirty="0">
                <a:uFillTx/>
              </a:rPr>
              <a:t>The Agile Samurai: How Agile Masters Deliver Great Software (Pragmatic Programmers), </a:t>
            </a:r>
            <a:r>
              <a:rPr lang="en-US" sz="2400" dirty="0">
                <a:uFillTx/>
              </a:rPr>
              <a:t>Jonathan Rasmusson.  </a:t>
            </a:r>
          </a:p>
          <a:p>
            <a:pPr lvl="1">
              <a:spcBef>
                <a:spcPts val="200"/>
              </a:spcBef>
            </a:pPr>
            <a:r>
              <a:rPr lang="en-US" sz="2000" dirty="0">
                <a:uFillTx/>
                <a:hlinkClick r:id="rId2"/>
              </a:rPr>
              <a:t>http://a.co/eUGIe95</a:t>
            </a:r>
            <a:endParaRPr lang="en-US" sz="2000" dirty="0">
              <a:uFillTx/>
            </a:endParaRPr>
          </a:p>
          <a:p>
            <a:pPr lvl="1">
              <a:spcBef>
                <a:spcPts val="200"/>
              </a:spcBef>
            </a:pPr>
            <a:r>
              <a:rPr lang="en-US" sz="2000" dirty="0">
                <a:uFillTx/>
              </a:rPr>
              <a:t>Excellent, readable book on Agile methodologies.</a:t>
            </a:r>
          </a:p>
          <a:p>
            <a:pPr lvl="1">
              <a:spcBef>
                <a:spcPts val="200"/>
              </a:spcBef>
            </a:pPr>
            <a:r>
              <a:rPr lang="en-US" sz="2000" i="1" dirty="0">
                <a:uFillTx/>
              </a:rPr>
              <a:t>Also available on Audible.</a:t>
            </a:r>
          </a:p>
          <a:p>
            <a:r>
              <a:rPr lang="en-US" sz="2400" b="1" dirty="0">
                <a:uFillTx/>
              </a:rPr>
              <a:t>Code Complete: A Practical Handbook of Software Construction,</a:t>
            </a:r>
            <a:r>
              <a:rPr lang="en-US" sz="2400" dirty="0">
                <a:uFillTx/>
              </a:rPr>
              <a:t> Steve McConnell.</a:t>
            </a:r>
          </a:p>
          <a:p>
            <a:pPr lvl="1">
              <a:spcBef>
                <a:spcPts val="200"/>
              </a:spcBef>
            </a:pPr>
            <a:r>
              <a:rPr lang="en-US" sz="2000" dirty="0">
                <a:uFillTx/>
                <a:hlinkClick r:id="rId3"/>
              </a:rPr>
              <a:t>http://a.co/eEgWvKj</a:t>
            </a:r>
            <a:r>
              <a:rPr lang="en-US" sz="2000" dirty="0">
                <a:uFillTx/>
              </a:rPr>
              <a:t>   </a:t>
            </a:r>
          </a:p>
          <a:p>
            <a:pPr lvl="1">
              <a:spcBef>
                <a:spcPts val="200"/>
              </a:spcBef>
            </a:pPr>
            <a:r>
              <a:rPr lang="en-US" sz="2000" dirty="0">
                <a:uFillTx/>
              </a:rPr>
              <a:t>Great text on software.</a:t>
            </a:r>
          </a:p>
          <a:p>
            <a:pPr lvl="1">
              <a:spcBef>
                <a:spcPts val="200"/>
              </a:spcBef>
            </a:pPr>
            <a:r>
              <a:rPr lang="en-US" sz="2000" i="1" dirty="0">
                <a:uFillTx/>
              </a:rPr>
              <a:t>Construx website has large collection of content.</a:t>
            </a:r>
          </a:p>
          <a:p>
            <a:r>
              <a:rPr lang="en-US" sz="2400" b="1" dirty="0">
                <a:uFillTx/>
              </a:rPr>
              <a:t>More Effective Agile: A Roadmap for Software Leaders, </a:t>
            </a:r>
            <a:r>
              <a:rPr lang="en-US" sz="2400" dirty="0">
                <a:uFillTx/>
              </a:rPr>
              <a:t>Steve McConnell.</a:t>
            </a:r>
          </a:p>
          <a:p>
            <a:pPr lvl="1">
              <a:spcBef>
                <a:spcPts val="200"/>
              </a:spcBef>
            </a:pPr>
            <a:r>
              <a:rPr lang="en-US" sz="2000" dirty="0">
                <a:uFillTx/>
                <a:hlinkClick r:id="rId4"/>
              </a:rPr>
              <a:t>http://a.co/22EPvt6</a:t>
            </a:r>
            <a:endParaRPr lang="en-US" sz="2000" dirty="0">
              <a:uFillTx/>
            </a:endParaRPr>
          </a:p>
          <a:p>
            <a:pPr lvl="1">
              <a:spcBef>
                <a:spcPts val="200"/>
              </a:spcBef>
            </a:pPr>
            <a:r>
              <a:rPr lang="en-US" sz="2000" dirty="0">
                <a:uFillTx/>
              </a:rPr>
              <a:t>New: A realistic view of Agile effectiveness with great advice for project leaders.</a:t>
            </a:r>
          </a:p>
        </p:txBody>
      </p:sp>
      <p:pic>
        <p:nvPicPr>
          <p:cNvPr id="1026" name="Picture 2" descr="https://images-na.ssl-images-amazon.com/images/I/41m2-97wrvL._SX415_BO1,204,203,200_.jpg"/>
          <p:cNvPicPr>
            <a:picLocks noChangeAspect="1" noChangeArrowheads="1"/>
          </p:cNvPicPr>
          <p:nvPr/>
        </p:nvPicPr>
        <p:blipFill>
          <a:blip r:embed="rId5"/>
          <a:srcRect/>
          <a:stretch>
            <a:fillRect/>
          </a:stretch>
        </p:blipFill>
        <p:spPr bwMode="auto">
          <a:xfrm>
            <a:off x="9447740" y="243840"/>
            <a:ext cx="2287829" cy="2743200"/>
          </a:xfrm>
          <a:prstGeom prst="rect">
            <a:avLst/>
          </a:prstGeom>
          <a:noFill/>
          <a:ln>
            <a:solidFill>
              <a:schemeClr val="tx1"/>
            </a:solidFill>
          </a:ln>
          <a:effectLst>
            <a:outerShdw blurRad="50800" dist="38100" dir="2700000" algn="tl" rotWithShape="0">
              <a:srgbClr val="000000">
                <a:alpha val="40000"/>
              </a:srgbClr>
            </a:outerShdw>
          </a:effectLst>
        </p:spPr>
      </p:pic>
      <p:pic>
        <p:nvPicPr>
          <p:cNvPr id="1028" name="Picture 4" descr="https://images-na.ssl-images-amazon.com/images/I/51FUYfErOXL._SX408_BO1,204,203,200_.jpg"/>
          <p:cNvPicPr>
            <a:picLocks noChangeAspect="1" noChangeArrowheads="1"/>
          </p:cNvPicPr>
          <p:nvPr/>
        </p:nvPicPr>
        <p:blipFill>
          <a:blip r:embed="rId6"/>
          <a:srcRect/>
          <a:stretch>
            <a:fillRect/>
          </a:stretch>
        </p:blipFill>
        <p:spPr bwMode="auto">
          <a:xfrm>
            <a:off x="8018329" y="1961966"/>
            <a:ext cx="2249424" cy="2743200"/>
          </a:xfrm>
          <a:prstGeom prst="rect">
            <a:avLst/>
          </a:prstGeom>
          <a:noFill/>
          <a:ln>
            <a:solidFill>
              <a:schemeClr val="tx1"/>
            </a:solidFill>
          </a:ln>
          <a:effectLst>
            <a:outerShdw blurRad="50800" dist="38100" dir="2700000" algn="tl" rotWithShape="0">
              <a:srgbClr val="000000">
                <a:alpha val="40000"/>
              </a:srgbClr>
            </a:outerShdw>
          </a:effectLst>
        </p:spPr>
      </p:pic>
      <p:pic>
        <p:nvPicPr>
          <p:cNvPr id="4" name="Picture 3">
            <a:extLst>
              <a:ext uri="{FF2B5EF4-FFF2-40B4-BE49-F238E27FC236}">
                <a16:creationId xmlns:a16="http://schemas.microsoft.com/office/drawing/2014/main" id="{07A68989-FE78-3943-AEAE-C60E93BCC29F}"/>
              </a:ext>
            </a:extLst>
          </p:cNvPr>
          <p:cNvPicPr>
            <a:picLocks noChangeAspect="1"/>
          </p:cNvPicPr>
          <p:nvPr/>
        </p:nvPicPr>
        <p:blipFill>
          <a:blip r:embed="rId7"/>
          <a:stretch>
            <a:fillRect/>
          </a:stretch>
        </p:blipFill>
        <p:spPr>
          <a:xfrm>
            <a:off x="9868829" y="2992829"/>
            <a:ext cx="1954236" cy="3009765"/>
          </a:xfrm>
          <a:prstGeom prst="rect">
            <a:avLst/>
          </a:prstGeom>
          <a:effectLst>
            <a:outerShdw blurRad="50800" dist="38100" dir="18900000" algn="bl" rotWithShape="0">
              <a:prstClr val="black">
                <a:alpha val="40000"/>
              </a:prstClr>
            </a:outerShdw>
          </a:effec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1066B3-A7EF-4937-851F-47BB62B547F9}"/>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4030D910-81CE-4E0B-AB08-7F847797D53C}"/>
              </a:ext>
            </a:extLst>
          </p:cNvPr>
          <p:cNvSpPr>
            <a:spLocks noGrp="1"/>
          </p:cNvSpPr>
          <p:nvPr>
            <p:ph idx="1"/>
          </p:nvPr>
        </p:nvSpPr>
        <p:spPr/>
        <p:txBody>
          <a:bodyPr/>
          <a:lstStyle/>
          <a:p>
            <a:r>
              <a:rPr lang="en-US" dirty="0"/>
              <a:t>Small Team Models, Challenges</a:t>
            </a:r>
          </a:p>
          <a:p>
            <a:r>
              <a:rPr lang="en-US" dirty="0"/>
              <a:t>Agile workflow management for small teams.</a:t>
            </a:r>
          </a:p>
          <a:p>
            <a:pPr lvl="1"/>
            <a:r>
              <a:rPr lang="en-US" dirty="0"/>
              <a:t>Intro to terminology and approaches</a:t>
            </a:r>
          </a:p>
          <a:p>
            <a:pPr lvl="1"/>
            <a:r>
              <a:rPr lang="en-US" dirty="0"/>
              <a:t>Overview of Kanban</a:t>
            </a:r>
          </a:p>
          <a:p>
            <a:pPr lvl="1"/>
            <a:r>
              <a:rPr lang="en-US" dirty="0"/>
              <a:t>Building on Kanban</a:t>
            </a:r>
          </a:p>
          <a:p>
            <a:pPr lvl="1"/>
            <a:r>
              <a:rPr lang="en-US" dirty="0"/>
              <a:t>Free tools:  Trello, GitHub</a:t>
            </a:r>
          </a:p>
        </p:txBody>
      </p:sp>
    </p:spTree>
    <p:extLst>
      <p:ext uri="{BB962C8B-B14F-4D97-AF65-F5344CB8AC3E}">
        <p14:creationId xmlns:p14="http://schemas.microsoft.com/office/powerpoint/2010/main" val="24810248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52AD8-340F-4E8B-B0C4-7ABAA20B6F6A}"/>
              </a:ext>
            </a:extLst>
          </p:cNvPr>
          <p:cNvSpPr>
            <a:spLocks noGrp="1"/>
          </p:cNvSpPr>
          <p:nvPr>
            <p:ph type="title"/>
          </p:nvPr>
        </p:nvSpPr>
        <p:spPr/>
        <p:txBody>
          <a:bodyPr/>
          <a:lstStyle/>
          <a:p>
            <a:r>
              <a:rPr lang="en-US" dirty="0"/>
              <a:t>Agenda</a:t>
            </a:r>
          </a:p>
        </p:txBody>
      </p:sp>
      <p:graphicFrame>
        <p:nvGraphicFramePr>
          <p:cNvPr id="4" name="Content Placeholder 3">
            <a:extLst>
              <a:ext uri="{FF2B5EF4-FFF2-40B4-BE49-F238E27FC236}">
                <a16:creationId xmlns:a16="http://schemas.microsoft.com/office/drawing/2014/main" id="{A0943BB2-2F98-4DD2-873B-1E619A0C771D}"/>
              </a:ext>
            </a:extLst>
          </p:cNvPr>
          <p:cNvGraphicFramePr>
            <a:graphicFrameLocks noGrp="1"/>
          </p:cNvGraphicFramePr>
          <p:nvPr>
            <p:ph idx="1"/>
          </p:nvPr>
        </p:nvGraphicFramePr>
        <p:xfrm>
          <a:off x="1055369" y="916940"/>
          <a:ext cx="10078086" cy="5024120"/>
        </p:xfrm>
        <a:graphic>
          <a:graphicData uri="http://schemas.openxmlformats.org/drawingml/2006/table">
            <a:tbl>
              <a:tblPr firstRow="1" bandRow="1">
                <a:tableStyleId>{5C22544A-7EE6-4342-B048-85BDC9FD1C3A}</a:tableStyleId>
              </a:tblPr>
              <a:tblGrid>
                <a:gridCol w="1826183">
                  <a:extLst>
                    <a:ext uri="{9D8B030D-6E8A-4147-A177-3AD203B41FA5}">
                      <a16:colId xmlns:a16="http://schemas.microsoft.com/office/drawing/2014/main" val="3446576009"/>
                    </a:ext>
                  </a:extLst>
                </a:gridCol>
                <a:gridCol w="1003610">
                  <a:extLst>
                    <a:ext uri="{9D8B030D-6E8A-4147-A177-3AD203B41FA5}">
                      <a16:colId xmlns:a16="http://schemas.microsoft.com/office/drawing/2014/main" val="339314737"/>
                    </a:ext>
                  </a:extLst>
                </a:gridCol>
                <a:gridCol w="4293220">
                  <a:extLst>
                    <a:ext uri="{9D8B030D-6E8A-4147-A177-3AD203B41FA5}">
                      <a16:colId xmlns:a16="http://schemas.microsoft.com/office/drawing/2014/main" val="1263998808"/>
                    </a:ext>
                  </a:extLst>
                </a:gridCol>
                <a:gridCol w="2955073">
                  <a:extLst>
                    <a:ext uri="{9D8B030D-6E8A-4147-A177-3AD203B41FA5}">
                      <a16:colId xmlns:a16="http://schemas.microsoft.com/office/drawing/2014/main" val="4097899022"/>
                    </a:ext>
                  </a:extLst>
                </a:gridCol>
              </a:tblGrid>
              <a:tr h="370840">
                <a:tc>
                  <a:txBody>
                    <a:bodyPr/>
                    <a:lstStyle/>
                    <a:p>
                      <a:pPr algn="l">
                        <a:lnSpc>
                          <a:spcPct val="100000"/>
                        </a:lnSpc>
                      </a:pPr>
                      <a:r>
                        <a:rPr lang="en-US" sz="1800" dirty="0">
                          <a:latin typeface="+mn-lt"/>
                        </a:rPr>
                        <a:t>Time (MDT)</a:t>
                      </a:r>
                    </a:p>
                  </a:txBody>
                  <a:tcPr/>
                </a:tc>
                <a:tc>
                  <a:txBody>
                    <a:bodyPr/>
                    <a:lstStyle/>
                    <a:p>
                      <a:pPr>
                        <a:lnSpc>
                          <a:spcPct val="100000"/>
                        </a:lnSpc>
                      </a:pPr>
                      <a:r>
                        <a:rPr lang="en-US" sz="1800" dirty="0">
                          <a:latin typeface="+mn-lt"/>
                        </a:rPr>
                        <a:t>Module</a:t>
                      </a:r>
                    </a:p>
                  </a:txBody>
                  <a:tcPr/>
                </a:tc>
                <a:tc>
                  <a:txBody>
                    <a:bodyPr/>
                    <a:lstStyle/>
                    <a:p>
                      <a:pPr>
                        <a:lnSpc>
                          <a:spcPct val="100000"/>
                        </a:lnSpc>
                      </a:pPr>
                      <a:r>
                        <a:rPr lang="en-US" sz="1800" dirty="0">
                          <a:latin typeface="+mn-lt"/>
                        </a:rPr>
                        <a:t>Topic</a:t>
                      </a:r>
                    </a:p>
                  </a:txBody>
                  <a:tcPr/>
                </a:tc>
                <a:tc>
                  <a:txBody>
                    <a:bodyPr/>
                    <a:lstStyle/>
                    <a:p>
                      <a:pPr>
                        <a:lnSpc>
                          <a:spcPct val="100000"/>
                        </a:lnSpc>
                      </a:pPr>
                      <a:r>
                        <a:rPr lang="en-US" sz="1800" dirty="0">
                          <a:latin typeface="+mn-lt"/>
                        </a:rPr>
                        <a:t>Speaker</a:t>
                      </a:r>
                    </a:p>
                  </a:txBody>
                  <a:tcPr/>
                </a:tc>
                <a:extLst>
                  <a:ext uri="{0D108BD9-81ED-4DB2-BD59-A6C34878D82A}">
                    <a16:rowId xmlns:a16="http://schemas.microsoft.com/office/drawing/2014/main" val="3602420430"/>
                  </a:ext>
                </a:extLst>
              </a:tr>
              <a:tr h="370840">
                <a:tc>
                  <a:txBody>
                    <a:bodyPr/>
                    <a:lstStyle/>
                    <a:p>
                      <a:pPr rtl="0" fontAlgn="t">
                        <a:spcBef>
                          <a:spcPts val="0"/>
                        </a:spcBef>
                        <a:spcAft>
                          <a:spcPts val="0"/>
                        </a:spcAft>
                      </a:pPr>
                      <a:r>
                        <a:rPr lang="en-US" sz="1800" b="0" i="0" u="none" strike="noStrike" dirty="0">
                          <a:solidFill>
                            <a:srgbClr val="000000"/>
                          </a:solidFill>
                          <a:effectLst/>
                          <a:latin typeface="+mn-lt"/>
                        </a:rPr>
                        <a:t>1:00pm-1:05pm</a:t>
                      </a:r>
                      <a:endParaRPr lang="en-US" sz="1800" dirty="0">
                        <a:effectLst/>
                        <a:latin typeface="+mn-lt"/>
                      </a:endParaRPr>
                    </a:p>
                  </a:txBody>
                  <a:tcPr marL="63500" marR="63500" marT="63500" marB="63500"/>
                </a:tc>
                <a:tc>
                  <a:txBody>
                    <a:bodyPr/>
                    <a:lstStyle/>
                    <a:p>
                      <a:pPr>
                        <a:lnSpc>
                          <a:spcPct val="100000"/>
                        </a:lnSpc>
                      </a:pPr>
                      <a:r>
                        <a:rPr lang="en-US" sz="1800" dirty="0">
                          <a:latin typeface="+mn-lt"/>
                        </a:rPr>
                        <a:t>00</a:t>
                      </a:r>
                    </a:p>
                  </a:txBody>
                  <a:tcPr/>
                </a:tc>
                <a:tc>
                  <a:txBody>
                    <a:bodyPr/>
                    <a:lstStyle/>
                    <a:p>
                      <a:pPr>
                        <a:lnSpc>
                          <a:spcPct val="100000"/>
                        </a:lnSpc>
                      </a:pPr>
                      <a:r>
                        <a:rPr lang="en-US" sz="1800" b="0" i="0" u="none" strike="noStrike" kern="1200" dirty="0">
                          <a:solidFill>
                            <a:schemeClr val="dk1"/>
                          </a:solidFill>
                          <a:effectLst/>
                          <a:latin typeface="+mn-lt"/>
                          <a:ea typeface="+mn-ea"/>
                          <a:cs typeface="+mn-cs"/>
                        </a:rPr>
                        <a:t>Introduction</a:t>
                      </a:r>
                      <a:endParaRPr lang="en-US" sz="1800" dirty="0">
                        <a:latin typeface="+mn-lt"/>
                      </a:endParaRPr>
                    </a:p>
                  </a:txBody>
                  <a:tcPr/>
                </a:tc>
                <a:tc>
                  <a:txBody>
                    <a:bodyPr/>
                    <a:lstStyle/>
                    <a:p>
                      <a:pPr>
                        <a:lnSpc>
                          <a:spcPct val="100000"/>
                        </a:lnSpc>
                      </a:pPr>
                      <a:r>
                        <a:rPr lang="en-US" sz="1800" dirty="0">
                          <a:latin typeface="+mn-lt"/>
                        </a:rPr>
                        <a:t>David E. Bernholdt, ORNL</a:t>
                      </a:r>
                    </a:p>
                  </a:txBody>
                  <a:tcPr/>
                </a:tc>
                <a:extLst>
                  <a:ext uri="{0D108BD9-81ED-4DB2-BD59-A6C34878D82A}">
                    <a16:rowId xmlns:a16="http://schemas.microsoft.com/office/drawing/2014/main" val="4236476034"/>
                  </a:ext>
                </a:extLst>
              </a:tr>
              <a:tr h="370840">
                <a:tc>
                  <a:txBody>
                    <a:bodyPr/>
                    <a:lstStyle/>
                    <a:p>
                      <a:pPr rtl="0" fontAlgn="t">
                        <a:spcBef>
                          <a:spcPts val="0"/>
                        </a:spcBef>
                        <a:spcAft>
                          <a:spcPts val="0"/>
                        </a:spcAft>
                      </a:pPr>
                      <a:r>
                        <a:rPr lang="en-US" sz="1800" b="0" i="0" u="none" strike="noStrike" dirty="0">
                          <a:solidFill>
                            <a:srgbClr val="000000"/>
                          </a:solidFill>
                          <a:effectLst/>
                          <a:latin typeface="+mn-lt"/>
                        </a:rPr>
                        <a:t>1:05pm-1:15pm</a:t>
                      </a:r>
                      <a:endParaRPr lang="en-US" sz="1800" dirty="0">
                        <a:effectLst/>
                        <a:latin typeface="+mn-lt"/>
                      </a:endParaRPr>
                    </a:p>
                  </a:txBody>
                  <a:tcPr marL="63500" marR="63500" marT="63500" marB="6350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latin typeface="+mn-lt"/>
                        </a:rPr>
                        <a:t>01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kern="1200" dirty="0">
                          <a:solidFill>
                            <a:schemeClr val="dk1"/>
                          </a:solidFill>
                          <a:effectLst/>
                          <a:latin typeface="+mn-lt"/>
                          <a:ea typeface="+mn-ea"/>
                          <a:cs typeface="+mn-cs"/>
                        </a:rPr>
                        <a:t>Motivation and Overview of Best Practices in HPC Software Development</a:t>
                      </a:r>
                      <a:endParaRPr lang="en-US" sz="1800" dirty="0">
                        <a:latin typeface="+mn-l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latin typeface="+mn-lt"/>
                        </a:rPr>
                        <a:t>David E. Bernholdt, ORNL</a:t>
                      </a:r>
                    </a:p>
                  </a:txBody>
                  <a:tcPr/>
                </a:tc>
                <a:extLst>
                  <a:ext uri="{0D108BD9-81ED-4DB2-BD59-A6C34878D82A}">
                    <a16:rowId xmlns:a16="http://schemas.microsoft.com/office/drawing/2014/main" val="18592124"/>
                  </a:ext>
                </a:extLst>
              </a:tr>
              <a:tr h="370840">
                <a:tc>
                  <a:txBody>
                    <a:bodyPr/>
                    <a:lstStyle/>
                    <a:p>
                      <a:pPr rtl="0" fontAlgn="t">
                        <a:spcBef>
                          <a:spcPts val="0"/>
                        </a:spcBef>
                        <a:spcAft>
                          <a:spcPts val="0"/>
                        </a:spcAft>
                      </a:pPr>
                      <a:r>
                        <a:rPr lang="en-US" sz="1800" b="0" i="0" u="none" strike="noStrike" dirty="0">
                          <a:solidFill>
                            <a:srgbClr val="000000"/>
                          </a:solidFill>
                          <a:effectLst/>
                          <a:latin typeface="+mn-lt"/>
                        </a:rPr>
                        <a:t>1:15pm-1:45pm</a:t>
                      </a:r>
                      <a:endParaRPr lang="en-US" sz="1800" dirty="0">
                        <a:effectLst/>
                        <a:latin typeface="+mn-lt"/>
                      </a:endParaRPr>
                    </a:p>
                  </a:txBody>
                  <a:tcPr marL="63500" marR="63500" marT="63500" marB="63500"/>
                </a:tc>
                <a:tc>
                  <a:txBody>
                    <a:bodyPr/>
                    <a:lstStyle/>
                    <a:p>
                      <a:pPr>
                        <a:lnSpc>
                          <a:spcPct val="100000"/>
                        </a:lnSpc>
                      </a:pPr>
                      <a:r>
                        <a:rPr lang="en-US" sz="1800" dirty="0">
                          <a:latin typeface="+mn-lt"/>
                        </a:rPr>
                        <a:t>02</a:t>
                      </a:r>
                    </a:p>
                  </a:txBody>
                  <a:tcPr/>
                </a:tc>
                <a:tc>
                  <a:txBody>
                    <a:bodyPr/>
                    <a:lstStyle/>
                    <a:p>
                      <a:pPr>
                        <a:lnSpc>
                          <a:spcPct val="100000"/>
                        </a:lnSpc>
                      </a:pPr>
                      <a:r>
                        <a:rPr lang="en-US" sz="1800" dirty="0">
                          <a:latin typeface="+mn-lt"/>
                        </a:rPr>
                        <a:t>Agile Methodologies</a:t>
                      </a:r>
                    </a:p>
                  </a:txBody>
                  <a:tcPr/>
                </a:tc>
                <a:tc>
                  <a:txBody>
                    <a:bodyPr/>
                    <a:lstStyle/>
                    <a:p>
                      <a:pPr>
                        <a:lnSpc>
                          <a:spcPct val="100000"/>
                        </a:lnSpc>
                      </a:pPr>
                      <a:r>
                        <a:rPr lang="en-US" sz="1800" dirty="0">
                          <a:latin typeface="+mn-lt"/>
                        </a:rPr>
                        <a:t>Rinku K. Gupta, ANL</a:t>
                      </a:r>
                    </a:p>
                  </a:txBody>
                  <a:tcPr/>
                </a:tc>
                <a:extLst>
                  <a:ext uri="{0D108BD9-81ED-4DB2-BD59-A6C34878D82A}">
                    <a16:rowId xmlns:a16="http://schemas.microsoft.com/office/drawing/2014/main" val="3991164013"/>
                  </a:ext>
                </a:extLst>
              </a:tr>
              <a:tr h="370840">
                <a:tc>
                  <a:txBody>
                    <a:bodyPr/>
                    <a:lstStyle/>
                    <a:p>
                      <a:pPr rtl="0" fontAlgn="t">
                        <a:spcBef>
                          <a:spcPts val="0"/>
                        </a:spcBef>
                        <a:spcAft>
                          <a:spcPts val="0"/>
                        </a:spcAft>
                      </a:pPr>
                      <a:r>
                        <a:rPr lang="en-US" sz="1800" dirty="0">
                          <a:effectLst/>
                          <a:latin typeface="+mn-lt"/>
                        </a:rPr>
                        <a:t>1:45pm-2:00pm</a:t>
                      </a:r>
                    </a:p>
                  </a:txBody>
                  <a:tcPr marL="63500" marR="63500" marT="63500" marB="63500"/>
                </a:tc>
                <a:tc>
                  <a:txBody>
                    <a:bodyPr/>
                    <a:lstStyle/>
                    <a:p>
                      <a:pPr>
                        <a:lnSpc>
                          <a:spcPct val="100000"/>
                        </a:lnSpc>
                      </a:pPr>
                      <a:r>
                        <a:rPr lang="en-US" sz="1800" i="0" dirty="0">
                          <a:solidFill>
                            <a:schemeClr val="tx1"/>
                          </a:solidFill>
                          <a:latin typeface="+mn-lt"/>
                        </a:rPr>
                        <a:t>03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kern="1200" dirty="0">
                          <a:solidFill>
                            <a:schemeClr val="dk1"/>
                          </a:solidFill>
                          <a:effectLst/>
                          <a:latin typeface="+mn-lt"/>
                          <a:ea typeface="+mn-ea"/>
                          <a:cs typeface="+mn-cs"/>
                        </a:rPr>
                        <a:t>Git Workflows</a:t>
                      </a:r>
                      <a:endParaRPr lang="en-US" sz="1800" dirty="0">
                        <a:latin typeface="+mn-lt"/>
                      </a:endParaRPr>
                    </a:p>
                  </a:txBody>
                  <a:tcPr/>
                </a:tc>
                <a:tc>
                  <a:txBody>
                    <a:bodyPr/>
                    <a:lstStyle/>
                    <a:p>
                      <a:pPr>
                        <a:lnSpc>
                          <a:spcPct val="100000"/>
                        </a:lnSpc>
                      </a:pPr>
                      <a:r>
                        <a:rPr lang="en-US" sz="1800" dirty="0">
                          <a:latin typeface="+mn-lt"/>
                        </a:rPr>
                        <a:t>Rinku K. Gupta, ANL</a:t>
                      </a:r>
                    </a:p>
                  </a:txBody>
                  <a:tcPr/>
                </a:tc>
                <a:extLst>
                  <a:ext uri="{0D108BD9-81ED-4DB2-BD59-A6C34878D82A}">
                    <a16:rowId xmlns:a16="http://schemas.microsoft.com/office/drawing/2014/main" val="1350023114"/>
                  </a:ext>
                </a:extLst>
              </a:tr>
              <a:tr h="370840">
                <a:tc>
                  <a:txBody>
                    <a:bodyPr/>
                    <a:lstStyle/>
                    <a:p>
                      <a:pPr rtl="0" fontAlgn="t">
                        <a:spcBef>
                          <a:spcPts val="0"/>
                        </a:spcBef>
                        <a:spcAft>
                          <a:spcPts val="0"/>
                        </a:spcAft>
                      </a:pPr>
                      <a:r>
                        <a:rPr lang="en-US" sz="1800" b="0" i="0" u="none" strike="noStrike" dirty="0">
                          <a:solidFill>
                            <a:schemeClr val="tx1"/>
                          </a:solidFill>
                          <a:effectLst/>
                          <a:latin typeface="+mn-lt"/>
                        </a:rPr>
                        <a:t>2:00pm-2:20pm</a:t>
                      </a:r>
                      <a:endParaRPr lang="en-US" sz="1800" i="0" dirty="0">
                        <a:solidFill>
                          <a:schemeClr val="tx1"/>
                        </a:solidFill>
                        <a:effectLst/>
                        <a:latin typeface="+mn-lt"/>
                      </a:endParaRPr>
                    </a:p>
                  </a:txBody>
                  <a:tcPr marL="63500" marR="63500" marT="63500" marB="63500"/>
                </a:tc>
                <a:tc>
                  <a:txBody>
                    <a:bodyPr/>
                    <a:lstStyle/>
                    <a:p>
                      <a:pPr>
                        <a:lnSpc>
                          <a:spcPct val="100000"/>
                        </a:lnSpc>
                      </a:pPr>
                      <a:r>
                        <a:rPr lang="en-US" sz="1800" i="0" dirty="0">
                          <a:solidFill>
                            <a:schemeClr val="tx1"/>
                          </a:solidFill>
                          <a:latin typeface="+mn-lt"/>
                        </a:rPr>
                        <a:t>04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i="0" dirty="0">
                          <a:solidFill>
                            <a:schemeClr val="tx1"/>
                          </a:solidFill>
                          <a:latin typeface="+mn-lt"/>
                        </a:rPr>
                        <a:t>Software Testing 1</a:t>
                      </a:r>
                    </a:p>
                  </a:txBody>
                  <a:tcPr/>
                </a:tc>
                <a:tc>
                  <a:txBody>
                    <a:bodyPr/>
                    <a:lstStyle/>
                    <a:p>
                      <a:pPr>
                        <a:lnSpc>
                          <a:spcPct val="100000"/>
                        </a:lnSpc>
                      </a:pPr>
                      <a:r>
                        <a:rPr lang="en-US" sz="1800" i="0" dirty="0">
                          <a:solidFill>
                            <a:schemeClr val="tx1"/>
                          </a:solidFill>
                          <a:latin typeface="+mn-lt"/>
                        </a:rPr>
                        <a:t>David M. Rogers, ORNL</a:t>
                      </a:r>
                    </a:p>
                  </a:txBody>
                  <a:tcPr/>
                </a:tc>
                <a:extLst>
                  <a:ext uri="{0D108BD9-81ED-4DB2-BD59-A6C34878D82A}">
                    <a16:rowId xmlns:a16="http://schemas.microsoft.com/office/drawing/2014/main" val="1922613886"/>
                  </a:ext>
                </a:extLst>
              </a:tr>
              <a:tr h="370840">
                <a:tc>
                  <a:txBody>
                    <a:bodyPr/>
                    <a:lstStyle/>
                    <a:p>
                      <a:pPr rtl="0" fontAlgn="t">
                        <a:spcBef>
                          <a:spcPts val="0"/>
                        </a:spcBef>
                        <a:spcAft>
                          <a:spcPts val="0"/>
                        </a:spcAft>
                      </a:pPr>
                      <a:r>
                        <a:rPr lang="en-US" sz="1800" b="0" i="1" u="none" strike="noStrike" dirty="0">
                          <a:solidFill>
                            <a:schemeClr val="tx2"/>
                          </a:solidFill>
                          <a:effectLst/>
                          <a:latin typeface="+mn-lt"/>
                        </a:rPr>
                        <a:t>2:20pm-2:40pm</a:t>
                      </a:r>
                      <a:endParaRPr lang="en-US" sz="1800" i="1" dirty="0">
                        <a:solidFill>
                          <a:schemeClr val="tx2"/>
                        </a:solidFill>
                        <a:effectLst/>
                        <a:latin typeface="+mn-lt"/>
                      </a:endParaRPr>
                    </a:p>
                  </a:txBody>
                  <a:tcPr marL="63500" marR="63500" marT="63500" marB="63500"/>
                </a:tc>
                <a:tc>
                  <a:txBody>
                    <a:bodyPr/>
                    <a:lstStyle/>
                    <a:p>
                      <a:pPr>
                        <a:lnSpc>
                          <a:spcPct val="100000"/>
                        </a:lnSpc>
                      </a:pPr>
                      <a:endParaRPr lang="en-US" sz="1800" i="1" dirty="0">
                        <a:solidFill>
                          <a:schemeClr val="tx2"/>
                        </a:solidFill>
                        <a:latin typeface="+mn-lt"/>
                      </a:endParaRPr>
                    </a:p>
                  </a:txBody>
                  <a:tcPr/>
                </a:tc>
                <a:tc>
                  <a:txBody>
                    <a:bodyPr/>
                    <a:lstStyle/>
                    <a:p>
                      <a:pPr>
                        <a:lnSpc>
                          <a:spcPct val="100000"/>
                        </a:lnSpc>
                      </a:pPr>
                      <a:r>
                        <a:rPr lang="en-US" sz="1800" i="1" dirty="0">
                          <a:solidFill>
                            <a:schemeClr val="tx2"/>
                          </a:solidFill>
                          <a:latin typeface="+mn-lt"/>
                        </a:rPr>
                        <a:t>Break (optional Q&amp;A)</a:t>
                      </a:r>
                    </a:p>
                  </a:txBody>
                  <a:tcPr/>
                </a:tc>
                <a:tc>
                  <a:txBody>
                    <a:bodyPr/>
                    <a:lstStyle/>
                    <a:p>
                      <a:pPr>
                        <a:lnSpc>
                          <a:spcPct val="100000"/>
                        </a:lnSpc>
                      </a:pPr>
                      <a:r>
                        <a:rPr lang="en-US" sz="1800" i="1" dirty="0">
                          <a:solidFill>
                            <a:schemeClr val="tx2"/>
                          </a:solidFill>
                          <a:latin typeface="+mn-lt"/>
                        </a:rPr>
                        <a:t>All</a:t>
                      </a:r>
                    </a:p>
                  </a:txBody>
                  <a:tcPr/>
                </a:tc>
                <a:extLst>
                  <a:ext uri="{0D108BD9-81ED-4DB2-BD59-A6C34878D82A}">
                    <a16:rowId xmlns:a16="http://schemas.microsoft.com/office/drawing/2014/main" val="4193880066"/>
                  </a:ext>
                </a:extLst>
              </a:tr>
              <a:tr h="370840">
                <a:tc>
                  <a:txBody>
                    <a:bodyPr/>
                    <a:lstStyle/>
                    <a:p>
                      <a:pPr rtl="0" fontAlgn="t">
                        <a:spcBef>
                          <a:spcPts val="0"/>
                        </a:spcBef>
                        <a:spcAft>
                          <a:spcPts val="0"/>
                        </a:spcAft>
                      </a:pPr>
                      <a:r>
                        <a:rPr lang="en-US" sz="1800" b="0" i="0" u="none" strike="noStrike" dirty="0">
                          <a:solidFill>
                            <a:srgbClr val="000000"/>
                          </a:solidFill>
                          <a:effectLst/>
                          <a:latin typeface="+mn-lt"/>
                        </a:rPr>
                        <a:t>2:40pm-3:00pm</a:t>
                      </a:r>
                      <a:endParaRPr lang="en-US" sz="1800" dirty="0">
                        <a:effectLst/>
                        <a:latin typeface="+mn-lt"/>
                      </a:endParaRPr>
                    </a:p>
                  </a:txBody>
                  <a:tcPr marL="63500" marR="63500" marT="63500" marB="63500"/>
                </a:tc>
                <a:tc>
                  <a:txBody>
                    <a:bodyPr/>
                    <a:lstStyle/>
                    <a:p>
                      <a:pPr>
                        <a:lnSpc>
                          <a:spcPct val="100000"/>
                        </a:lnSpc>
                      </a:pPr>
                      <a:r>
                        <a:rPr lang="en-US" sz="1800" i="0" dirty="0">
                          <a:latin typeface="+mn-lt"/>
                        </a:rPr>
                        <a:t>05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kern="1200" dirty="0">
                          <a:solidFill>
                            <a:schemeClr val="tx1"/>
                          </a:solidFill>
                          <a:effectLst/>
                          <a:latin typeface="+mn-lt"/>
                          <a:ea typeface="+mn-ea"/>
                          <a:cs typeface="+mn-cs"/>
                        </a:rPr>
                        <a:t>Software Design</a:t>
                      </a:r>
                    </a:p>
                  </a:txBody>
                  <a:tcPr/>
                </a:tc>
                <a:tc>
                  <a:txBody>
                    <a:bodyPr/>
                    <a:lstStyle/>
                    <a:p>
                      <a:pPr>
                        <a:lnSpc>
                          <a:spcPct val="100000"/>
                        </a:lnSpc>
                      </a:pPr>
                      <a:r>
                        <a:rPr lang="en-US" sz="1800" dirty="0">
                          <a:latin typeface="+mn-lt"/>
                        </a:rPr>
                        <a:t>Anshu Dubey, ANL</a:t>
                      </a:r>
                    </a:p>
                  </a:txBody>
                  <a:tcPr/>
                </a:tc>
                <a:extLst>
                  <a:ext uri="{0D108BD9-81ED-4DB2-BD59-A6C34878D82A}">
                    <a16:rowId xmlns:a16="http://schemas.microsoft.com/office/drawing/2014/main" val="2444169840"/>
                  </a:ext>
                </a:extLst>
              </a:tr>
              <a:tr h="370840">
                <a:tc>
                  <a:txBody>
                    <a:bodyPr/>
                    <a:lstStyle/>
                    <a:p>
                      <a:pPr rtl="0" fontAlgn="t">
                        <a:spcBef>
                          <a:spcPts val="0"/>
                        </a:spcBef>
                        <a:spcAft>
                          <a:spcPts val="0"/>
                        </a:spcAft>
                      </a:pPr>
                      <a:r>
                        <a:rPr lang="en-US" sz="1800" dirty="0">
                          <a:effectLst/>
                          <a:latin typeface="+mn-lt"/>
                        </a:rPr>
                        <a:t>3:00pm-3:15pm</a:t>
                      </a:r>
                    </a:p>
                  </a:txBody>
                  <a:tcPr marL="63500" marR="63500" marT="63500" marB="63500"/>
                </a:tc>
                <a:tc>
                  <a:txBody>
                    <a:bodyPr/>
                    <a:lstStyle/>
                    <a:p>
                      <a:pPr>
                        <a:lnSpc>
                          <a:spcPct val="100000"/>
                        </a:lnSpc>
                      </a:pPr>
                      <a:r>
                        <a:rPr lang="en-US" sz="1800" i="0" dirty="0">
                          <a:latin typeface="+mn-lt"/>
                        </a:rPr>
                        <a:t>06</a:t>
                      </a:r>
                    </a:p>
                  </a:txBody>
                  <a:tcPr/>
                </a:tc>
                <a:tc>
                  <a:txBody>
                    <a:bodyPr/>
                    <a:lstStyle/>
                    <a:p>
                      <a:pPr>
                        <a:lnSpc>
                          <a:spcPct val="100000"/>
                        </a:lnSpc>
                      </a:pPr>
                      <a:r>
                        <a:rPr lang="en-US" sz="1800" i="0" dirty="0">
                          <a:latin typeface="+mn-lt"/>
                        </a:rPr>
                        <a:t>Software Testing 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i="0" dirty="0">
                          <a:solidFill>
                            <a:schemeClr val="tx1"/>
                          </a:solidFill>
                          <a:latin typeface="+mn-lt"/>
                        </a:rPr>
                        <a:t>David M. Rogers</a:t>
                      </a:r>
                    </a:p>
                  </a:txBody>
                  <a:tcPr/>
                </a:tc>
                <a:extLst>
                  <a:ext uri="{0D108BD9-81ED-4DB2-BD59-A6C34878D82A}">
                    <a16:rowId xmlns:a16="http://schemas.microsoft.com/office/drawing/2014/main" val="387858574"/>
                  </a:ext>
                </a:extLst>
              </a:tr>
              <a:tr h="370840">
                <a:tc>
                  <a:txBody>
                    <a:bodyPr/>
                    <a:lstStyle/>
                    <a:p>
                      <a:pPr rtl="0" fontAlgn="t">
                        <a:spcBef>
                          <a:spcPts val="0"/>
                        </a:spcBef>
                        <a:spcAft>
                          <a:spcPts val="0"/>
                        </a:spcAft>
                      </a:pPr>
                      <a:r>
                        <a:rPr lang="en-US" sz="1800" dirty="0">
                          <a:effectLst/>
                          <a:latin typeface="+mn-lt"/>
                        </a:rPr>
                        <a:t>3:15pm-3:40pm</a:t>
                      </a:r>
                    </a:p>
                  </a:txBody>
                  <a:tcPr marL="63500" marR="63500" marT="63500" marB="63500"/>
                </a:tc>
                <a:tc>
                  <a:txBody>
                    <a:bodyPr/>
                    <a:lstStyle/>
                    <a:p>
                      <a:pPr>
                        <a:lnSpc>
                          <a:spcPct val="100000"/>
                        </a:lnSpc>
                      </a:pPr>
                      <a:r>
                        <a:rPr lang="en-US" sz="1800" i="0" dirty="0">
                          <a:latin typeface="+mn-lt"/>
                        </a:rPr>
                        <a:t>07</a:t>
                      </a:r>
                    </a:p>
                  </a:txBody>
                  <a:tcPr/>
                </a:tc>
                <a:tc>
                  <a:txBody>
                    <a:bodyPr/>
                    <a:lstStyle/>
                    <a:p>
                      <a:pPr>
                        <a:lnSpc>
                          <a:spcPct val="100000"/>
                        </a:lnSpc>
                      </a:pPr>
                      <a:r>
                        <a:rPr lang="en-US" sz="1800" i="0" dirty="0">
                          <a:latin typeface="+mn-lt"/>
                        </a:rPr>
                        <a:t>Refactoring</a:t>
                      </a:r>
                    </a:p>
                  </a:txBody>
                  <a:tcPr/>
                </a:tc>
                <a:tc>
                  <a:txBody>
                    <a:bodyPr/>
                    <a:lstStyle/>
                    <a:p>
                      <a:pPr>
                        <a:lnSpc>
                          <a:spcPct val="100000"/>
                        </a:lnSpc>
                      </a:pPr>
                      <a:r>
                        <a:rPr lang="en-US" sz="1800" dirty="0">
                          <a:latin typeface="+mn-lt"/>
                        </a:rPr>
                        <a:t>Anshu Dubey, ANL</a:t>
                      </a:r>
                    </a:p>
                  </a:txBody>
                  <a:tcPr/>
                </a:tc>
                <a:extLst>
                  <a:ext uri="{0D108BD9-81ED-4DB2-BD59-A6C34878D82A}">
                    <a16:rowId xmlns:a16="http://schemas.microsoft.com/office/drawing/2014/main" val="2446830301"/>
                  </a:ext>
                </a:extLst>
              </a:tr>
              <a:tr h="370840">
                <a:tc>
                  <a:txBody>
                    <a:bodyPr/>
                    <a:lstStyle/>
                    <a:p>
                      <a:pPr rtl="0" fontAlgn="t">
                        <a:spcBef>
                          <a:spcPts val="0"/>
                        </a:spcBef>
                        <a:spcAft>
                          <a:spcPts val="0"/>
                        </a:spcAft>
                      </a:pPr>
                      <a:r>
                        <a:rPr lang="en-US" sz="1800" dirty="0">
                          <a:effectLst/>
                          <a:latin typeface="+mn-lt"/>
                        </a:rPr>
                        <a:t>3:40pm-3:55pm</a:t>
                      </a:r>
                    </a:p>
                  </a:txBody>
                  <a:tcPr marL="63500" marR="63500" marT="63500" marB="63500"/>
                </a:tc>
                <a:tc>
                  <a:txBody>
                    <a:bodyPr/>
                    <a:lstStyle/>
                    <a:p>
                      <a:pPr>
                        <a:lnSpc>
                          <a:spcPct val="100000"/>
                        </a:lnSpc>
                      </a:pPr>
                      <a:r>
                        <a:rPr lang="en-US" sz="1800" i="0" dirty="0">
                          <a:latin typeface="+mn-lt"/>
                        </a:rPr>
                        <a:t>08</a:t>
                      </a:r>
                    </a:p>
                  </a:txBody>
                  <a:tcPr/>
                </a:tc>
                <a:tc>
                  <a:txBody>
                    <a:bodyPr/>
                    <a:lstStyle/>
                    <a:p>
                      <a:pPr>
                        <a:lnSpc>
                          <a:spcPct val="100000"/>
                        </a:lnSpc>
                      </a:pPr>
                      <a:r>
                        <a:rPr lang="en-US" sz="1800" i="0" dirty="0">
                          <a:latin typeface="+mn-lt"/>
                        </a:rPr>
                        <a:t>Reproducibility</a:t>
                      </a:r>
                    </a:p>
                  </a:txBody>
                  <a:tcPr/>
                </a:tc>
                <a:tc>
                  <a:txBody>
                    <a:bodyPr/>
                    <a:lstStyle/>
                    <a:p>
                      <a:pPr>
                        <a:lnSpc>
                          <a:spcPct val="100000"/>
                        </a:lnSpc>
                      </a:pPr>
                      <a:r>
                        <a:rPr lang="en-US" sz="1800" dirty="0">
                          <a:latin typeface="+mn-lt"/>
                        </a:rPr>
                        <a:t>David E. Bernholdt, ORNL</a:t>
                      </a:r>
                    </a:p>
                  </a:txBody>
                  <a:tcPr/>
                </a:tc>
                <a:extLst>
                  <a:ext uri="{0D108BD9-81ED-4DB2-BD59-A6C34878D82A}">
                    <a16:rowId xmlns:a16="http://schemas.microsoft.com/office/drawing/2014/main" val="1746784610"/>
                  </a:ext>
                </a:extLst>
              </a:tr>
              <a:tr h="370840">
                <a:tc>
                  <a:txBody>
                    <a:bodyPr/>
                    <a:lstStyle/>
                    <a:p>
                      <a:pPr rtl="0" fontAlgn="t">
                        <a:spcBef>
                          <a:spcPts val="0"/>
                        </a:spcBef>
                        <a:spcAft>
                          <a:spcPts val="0"/>
                        </a:spcAft>
                      </a:pPr>
                      <a:r>
                        <a:rPr lang="en-US" sz="1800" dirty="0">
                          <a:effectLst/>
                          <a:latin typeface="+mn-lt"/>
                        </a:rPr>
                        <a:t>3:55pm-4:00pm</a:t>
                      </a:r>
                    </a:p>
                  </a:txBody>
                  <a:tcPr marL="63500" marR="63500" marT="63500" marB="63500"/>
                </a:tc>
                <a:tc>
                  <a:txBody>
                    <a:bodyPr/>
                    <a:lstStyle/>
                    <a:p>
                      <a:pPr>
                        <a:lnSpc>
                          <a:spcPct val="100000"/>
                        </a:lnSpc>
                      </a:pPr>
                      <a:r>
                        <a:rPr lang="en-US" sz="1800" i="0" dirty="0">
                          <a:latin typeface="+mn-lt"/>
                        </a:rPr>
                        <a:t>09</a:t>
                      </a:r>
                    </a:p>
                  </a:txBody>
                  <a:tcPr/>
                </a:tc>
                <a:tc>
                  <a:txBody>
                    <a:bodyPr/>
                    <a:lstStyle/>
                    <a:p>
                      <a:pPr>
                        <a:lnSpc>
                          <a:spcPct val="100000"/>
                        </a:lnSpc>
                      </a:pPr>
                      <a:r>
                        <a:rPr lang="en-US" sz="1800" i="0" dirty="0">
                          <a:latin typeface="+mn-lt"/>
                        </a:rPr>
                        <a:t>Summary</a:t>
                      </a:r>
                    </a:p>
                  </a:txBody>
                  <a:tcPr/>
                </a:tc>
                <a:tc>
                  <a:txBody>
                    <a:bodyPr/>
                    <a:lstStyle/>
                    <a:p>
                      <a:pPr>
                        <a:lnSpc>
                          <a:spcPct val="100000"/>
                        </a:lnSpc>
                      </a:pPr>
                      <a:r>
                        <a:rPr lang="en-US" sz="1800" dirty="0">
                          <a:latin typeface="+mn-lt"/>
                        </a:rPr>
                        <a:t>David E. Bernholdt, ORNL</a:t>
                      </a:r>
                    </a:p>
                  </a:txBody>
                  <a:tcPr/>
                </a:tc>
                <a:extLst>
                  <a:ext uri="{0D108BD9-81ED-4DB2-BD59-A6C34878D82A}">
                    <a16:rowId xmlns:a16="http://schemas.microsoft.com/office/drawing/2014/main" val="127038030"/>
                  </a:ext>
                </a:extLst>
              </a:tr>
            </a:tbl>
          </a:graphicData>
        </a:graphic>
      </p:graphicFrame>
      <p:grpSp>
        <p:nvGrpSpPr>
          <p:cNvPr id="5" name="Group 4">
            <a:extLst>
              <a:ext uri="{FF2B5EF4-FFF2-40B4-BE49-F238E27FC236}">
                <a16:creationId xmlns:a16="http://schemas.microsoft.com/office/drawing/2014/main" id="{E481C384-B67A-4E1A-9712-8751F487059D}"/>
              </a:ext>
            </a:extLst>
          </p:cNvPr>
          <p:cNvGrpSpPr/>
          <p:nvPr/>
        </p:nvGrpSpPr>
        <p:grpSpPr>
          <a:xfrm>
            <a:off x="649538" y="2513559"/>
            <a:ext cx="10909739" cy="390939"/>
            <a:chOff x="79513" y="1653208"/>
            <a:chExt cx="12029799" cy="390939"/>
          </a:xfrm>
        </p:grpSpPr>
        <p:cxnSp>
          <p:nvCxnSpPr>
            <p:cNvPr id="6" name="Straight Connector 5">
              <a:extLst>
                <a:ext uri="{FF2B5EF4-FFF2-40B4-BE49-F238E27FC236}">
                  <a16:creationId xmlns:a16="http://schemas.microsoft.com/office/drawing/2014/main" id="{81FDDF4F-CEBB-4DB2-B54C-DBAC5A6EF985}"/>
                </a:ext>
              </a:extLst>
            </p:cNvPr>
            <p:cNvCxnSpPr>
              <a:cxnSpLocks/>
            </p:cNvCxnSpPr>
            <p:nvPr/>
          </p:nvCxnSpPr>
          <p:spPr>
            <a:xfrm>
              <a:off x="530679" y="1848678"/>
              <a:ext cx="11127467"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7" name="Arrow: Right 7">
              <a:extLst>
                <a:ext uri="{FF2B5EF4-FFF2-40B4-BE49-F238E27FC236}">
                  <a16:creationId xmlns:a16="http://schemas.microsoft.com/office/drawing/2014/main" id="{7844F343-E894-4FE0-A6FA-018D93AF813D}"/>
                </a:ext>
              </a:extLst>
            </p:cNvPr>
            <p:cNvSpPr/>
            <p:nvPr/>
          </p:nvSpPr>
          <p:spPr>
            <a:xfrm>
              <a:off x="79513" y="1653208"/>
              <a:ext cx="451166" cy="390939"/>
            </a:xfrm>
            <a:prstGeom prst="rightArrow">
              <a:avLst/>
            </a:prstGeom>
            <a:solidFill>
              <a:srgbClr val="FF0000"/>
            </a:solidFill>
            <a:ln>
              <a:solidFill>
                <a:srgbClr val="FF0000"/>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8" name="Arrow: Right 8">
              <a:extLst>
                <a:ext uri="{FF2B5EF4-FFF2-40B4-BE49-F238E27FC236}">
                  <a16:creationId xmlns:a16="http://schemas.microsoft.com/office/drawing/2014/main" id="{BBFB6C66-6CBA-4D40-8622-561E8F751365}"/>
                </a:ext>
              </a:extLst>
            </p:cNvPr>
            <p:cNvSpPr/>
            <p:nvPr/>
          </p:nvSpPr>
          <p:spPr>
            <a:xfrm rot="10800000">
              <a:off x="11658146" y="1653208"/>
              <a:ext cx="451166" cy="390939"/>
            </a:xfrm>
            <a:prstGeom prst="rightArrow">
              <a:avLst/>
            </a:prstGeom>
            <a:solidFill>
              <a:srgbClr val="FF0000"/>
            </a:solidFill>
            <a:ln>
              <a:solidFill>
                <a:srgbClr val="FF0000"/>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grpSp>
    </p:spTree>
    <p:extLst>
      <p:ext uri="{BB962C8B-B14F-4D97-AF65-F5344CB8AC3E}">
        <p14:creationId xmlns:p14="http://schemas.microsoft.com/office/powerpoint/2010/main" val="215866448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70C1860-394F-C245-96CA-9DED3DAAF758}"/>
              </a:ext>
            </a:extLst>
          </p:cNvPr>
          <p:cNvSpPr/>
          <p:nvPr/>
        </p:nvSpPr>
        <p:spPr>
          <a:xfrm>
            <a:off x="178420" y="1126274"/>
            <a:ext cx="11151219" cy="4215161"/>
          </a:xfrm>
          <a:prstGeom prst="rect">
            <a:avLst/>
          </a:prstGeom>
          <a:solidFill>
            <a:schemeClr val="accent1">
              <a:lumMod val="40000"/>
              <a:lumOff val="60000"/>
            </a:schemeClr>
          </a:solidFill>
          <a:ln>
            <a:solidFill>
              <a:schemeClr val="accent1"/>
            </a:solidFill>
          </a:ln>
          <a:effectLst/>
          <a:scene3d>
            <a:camera prst="orthographicFront">
              <a:rot lat="0" lon="0" rev="0"/>
            </a:camera>
            <a:lightRig rig="threePt" dir="t">
              <a:rot lat="0" lon="0" rev="1200000"/>
            </a:lightRig>
          </a:scene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rtlCol="0" fromWordArt="0" anchor="t" anchorCtr="0" forceAA="0" compatLnSpc="1">
            <a:prstTxWarp prst="textNoShape">
              <a:avLst/>
            </a:prstTxWarp>
            <a:noAutofit/>
          </a:bodyPr>
          <a:lstStyle/>
          <a:p>
            <a:pPr algn="ctr">
              <a:lnSpc>
                <a:spcPct val="90000"/>
              </a:lnSpc>
            </a:pPr>
            <a:r>
              <a:rPr lang="en-US" sz="2400" b="1" dirty="0">
                <a:solidFill>
                  <a:schemeClr val="tx1"/>
                </a:solidFill>
                <a:uFillTx/>
              </a:rPr>
              <a:t>Scrum team</a:t>
            </a:r>
          </a:p>
        </p:txBody>
      </p:sp>
      <p:sp>
        <p:nvSpPr>
          <p:cNvPr id="2" name="Title 1">
            <a:extLst>
              <a:ext uri="{FF2B5EF4-FFF2-40B4-BE49-F238E27FC236}">
                <a16:creationId xmlns:a16="http://schemas.microsoft.com/office/drawing/2014/main" id="{B4917316-753C-8E4A-A349-65AFE9D5CB5C}"/>
              </a:ext>
            </a:extLst>
          </p:cNvPr>
          <p:cNvSpPr>
            <a:spLocks noGrp="1"/>
          </p:cNvSpPr>
          <p:nvPr>
            <p:ph type="title"/>
          </p:nvPr>
        </p:nvSpPr>
        <p:spPr/>
        <p:txBody>
          <a:bodyPr/>
          <a:lstStyle/>
          <a:p>
            <a:r>
              <a:rPr lang="en-US" dirty="0"/>
              <a:t>A Bit about Scrum: Roles</a:t>
            </a:r>
          </a:p>
        </p:txBody>
      </p:sp>
      <p:graphicFrame>
        <p:nvGraphicFramePr>
          <p:cNvPr id="5" name="Content Placeholder 4">
            <a:extLst>
              <a:ext uri="{FF2B5EF4-FFF2-40B4-BE49-F238E27FC236}">
                <a16:creationId xmlns:a16="http://schemas.microsoft.com/office/drawing/2014/main" id="{855CEB3C-2971-124F-9BF8-FE6C59B63805}"/>
              </a:ext>
            </a:extLst>
          </p:cNvPr>
          <p:cNvGraphicFramePr>
            <a:graphicFrameLocks noGrp="1"/>
          </p:cNvGraphicFramePr>
          <p:nvPr>
            <p:ph idx="1"/>
            <p:extLst>
              <p:ext uri="{D42A27DB-BD31-4B8C-83A1-F6EECF244321}">
                <p14:modId xmlns:p14="http://schemas.microsoft.com/office/powerpoint/2010/main" val="1082133342"/>
              </p:ext>
            </p:extLst>
          </p:nvPr>
        </p:nvGraphicFramePr>
        <p:xfrm>
          <a:off x="510090" y="1616074"/>
          <a:ext cx="3325929" cy="3457731"/>
        </p:xfrm>
        <a:graphic>
          <a:graphicData uri="http://schemas.openxmlformats.org/drawingml/2006/table">
            <a:tbl>
              <a:tblPr firstRow="1" bandRow="1">
                <a:tableStyleId>{5C22544A-7EE6-4342-B048-85BDC9FD1C3A}</a:tableStyleId>
              </a:tblPr>
              <a:tblGrid>
                <a:gridCol w="3325929">
                  <a:extLst>
                    <a:ext uri="{9D8B030D-6E8A-4147-A177-3AD203B41FA5}">
                      <a16:colId xmlns:a16="http://schemas.microsoft.com/office/drawing/2014/main" val="3557367793"/>
                    </a:ext>
                  </a:extLst>
                </a:gridCol>
              </a:tblGrid>
              <a:tr h="530578">
                <a:tc>
                  <a:txBody>
                    <a:bodyPr/>
                    <a:lstStyle/>
                    <a:p>
                      <a:pPr algn="ctr"/>
                      <a:r>
                        <a:rPr lang="en-US" dirty="0"/>
                        <a:t>Product Owner</a:t>
                      </a:r>
                    </a:p>
                  </a:txBody>
                  <a:tcPr/>
                </a:tc>
                <a:extLst>
                  <a:ext uri="{0D108BD9-81ED-4DB2-BD59-A6C34878D82A}">
                    <a16:rowId xmlns:a16="http://schemas.microsoft.com/office/drawing/2014/main" val="174976346"/>
                  </a:ext>
                </a:extLst>
              </a:tr>
              <a:tr h="2927153">
                <a:tc>
                  <a:txBody>
                    <a:bodyPr/>
                    <a:lstStyle/>
                    <a:p>
                      <a:pPr marL="285750" indent="-285750">
                        <a:buFont typeface="Arial" panose="020B0604020202020204" pitchFamily="34" charset="0"/>
                        <a:buChar char="•"/>
                      </a:pPr>
                      <a:r>
                        <a:rPr lang="en-US" dirty="0"/>
                        <a:t>Interface between development team and stakeholders.</a:t>
                      </a:r>
                    </a:p>
                    <a:p>
                      <a:pPr marL="285750" indent="-285750">
                        <a:buFont typeface="Arial" panose="020B0604020202020204" pitchFamily="34" charset="0"/>
                        <a:buChar char="•"/>
                      </a:pPr>
                      <a:r>
                        <a:rPr lang="en-US" dirty="0"/>
                        <a:t>Responsible for defining and managing work backlog.</a:t>
                      </a:r>
                    </a:p>
                    <a:p>
                      <a:pPr marL="285750" indent="-285750">
                        <a:buFont typeface="Arial" panose="020B0604020202020204" pitchFamily="34" charset="0"/>
                        <a:buChar char="•"/>
                      </a:pPr>
                      <a:r>
                        <a:rPr lang="en-US" dirty="0"/>
                        <a:t>Needs good domain knowledge.</a:t>
                      </a:r>
                    </a:p>
                    <a:p>
                      <a:pPr marL="285750" indent="-285750">
                        <a:buFont typeface="Arial" panose="020B0604020202020204" pitchFamily="34" charset="0"/>
                        <a:buChar char="•"/>
                      </a:pPr>
                      <a:r>
                        <a:rPr lang="en-US" dirty="0"/>
                        <a:t>Needs adequate time to do job well.</a:t>
                      </a:r>
                    </a:p>
                  </a:txBody>
                  <a:tcPr/>
                </a:tc>
                <a:extLst>
                  <a:ext uri="{0D108BD9-81ED-4DB2-BD59-A6C34878D82A}">
                    <a16:rowId xmlns:a16="http://schemas.microsoft.com/office/drawing/2014/main" val="3838138684"/>
                  </a:ext>
                </a:extLst>
              </a:tr>
            </a:tbl>
          </a:graphicData>
        </a:graphic>
      </p:graphicFrame>
      <p:graphicFrame>
        <p:nvGraphicFramePr>
          <p:cNvPr id="6" name="Content Placeholder 4">
            <a:extLst>
              <a:ext uri="{FF2B5EF4-FFF2-40B4-BE49-F238E27FC236}">
                <a16:creationId xmlns:a16="http://schemas.microsoft.com/office/drawing/2014/main" id="{1BF9078E-A231-594D-88CA-B5AAE5E1AD22}"/>
              </a:ext>
            </a:extLst>
          </p:cNvPr>
          <p:cNvGraphicFramePr>
            <a:graphicFrameLocks/>
          </p:cNvGraphicFramePr>
          <p:nvPr>
            <p:extLst>
              <p:ext uri="{D42A27DB-BD31-4B8C-83A1-F6EECF244321}">
                <p14:modId xmlns:p14="http://schemas.microsoft.com/office/powerpoint/2010/main" val="1732619202"/>
              </p:ext>
            </p:extLst>
          </p:nvPr>
        </p:nvGraphicFramePr>
        <p:xfrm>
          <a:off x="4063612" y="1616073"/>
          <a:ext cx="3325929" cy="3457731"/>
        </p:xfrm>
        <a:graphic>
          <a:graphicData uri="http://schemas.openxmlformats.org/drawingml/2006/table">
            <a:tbl>
              <a:tblPr firstRow="1" bandRow="1">
                <a:tableStyleId>{5C22544A-7EE6-4342-B048-85BDC9FD1C3A}</a:tableStyleId>
              </a:tblPr>
              <a:tblGrid>
                <a:gridCol w="3325929">
                  <a:extLst>
                    <a:ext uri="{9D8B030D-6E8A-4147-A177-3AD203B41FA5}">
                      <a16:colId xmlns:a16="http://schemas.microsoft.com/office/drawing/2014/main" val="3557367793"/>
                    </a:ext>
                  </a:extLst>
                </a:gridCol>
              </a:tblGrid>
              <a:tr h="530578">
                <a:tc>
                  <a:txBody>
                    <a:bodyPr/>
                    <a:lstStyle/>
                    <a:p>
                      <a:pPr algn="ctr"/>
                      <a:r>
                        <a:rPr lang="en-US" dirty="0"/>
                        <a:t>Scrum Master</a:t>
                      </a:r>
                    </a:p>
                  </a:txBody>
                  <a:tcPr/>
                </a:tc>
                <a:extLst>
                  <a:ext uri="{0D108BD9-81ED-4DB2-BD59-A6C34878D82A}">
                    <a16:rowId xmlns:a16="http://schemas.microsoft.com/office/drawing/2014/main" val="174976346"/>
                  </a:ext>
                </a:extLst>
              </a:tr>
              <a:tr h="2927153">
                <a:tc>
                  <a:txBody>
                    <a:bodyPr/>
                    <a:lstStyle/>
                    <a:p>
                      <a:pPr marL="285750" indent="-285750">
                        <a:buFont typeface="Arial" panose="020B0604020202020204" pitchFamily="34" charset="0"/>
                        <a:buChar char="•"/>
                      </a:pPr>
                      <a:r>
                        <a:rPr lang="en-US" dirty="0"/>
                        <a:t>Leads and coaches development team.</a:t>
                      </a:r>
                    </a:p>
                    <a:p>
                      <a:pPr marL="285750" indent="-285750">
                        <a:buFont typeface="Arial" panose="020B0604020202020204" pitchFamily="34" charset="0"/>
                        <a:buChar char="•"/>
                      </a:pPr>
                      <a:r>
                        <a:rPr lang="en-US" dirty="0"/>
                        <a:t>Assures scrum processes followed.</a:t>
                      </a:r>
                    </a:p>
                    <a:p>
                      <a:pPr marL="285750" indent="-285750">
                        <a:buFont typeface="Arial" panose="020B0604020202020204" pitchFamily="34" charset="0"/>
                        <a:buChar char="•"/>
                      </a:pPr>
                      <a:r>
                        <a:rPr lang="en-US" dirty="0"/>
                        <a:t>Needs good Scrum knowledge and discipline.</a:t>
                      </a:r>
                    </a:p>
                    <a:p>
                      <a:pPr marL="285750" indent="-285750">
                        <a:buFont typeface="Arial" panose="020B0604020202020204" pitchFamily="34" charset="0"/>
                        <a:buChar char="•"/>
                      </a:pPr>
                      <a:r>
                        <a:rPr lang="en-US" dirty="0"/>
                        <a:t>Can be a developer if sufficient time.</a:t>
                      </a:r>
                    </a:p>
                  </a:txBody>
                  <a:tcPr/>
                </a:tc>
                <a:extLst>
                  <a:ext uri="{0D108BD9-81ED-4DB2-BD59-A6C34878D82A}">
                    <a16:rowId xmlns:a16="http://schemas.microsoft.com/office/drawing/2014/main" val="3838138684"/>
                  </a:ext>
                </a:extLst>
              </a:tr>
            </a:tbl>
          </a:graphicData>
        </a:graphic>
      </p:graphicFrame>
      <p:graphicFrame>
        <p:nvGraphicFramePr>
          <p:cNvPr id="7" name="Content Placeholder 4">
            <a:extLst>
              <a:ext uri="{FF2B5EF4-FFF2-40B4-BE49-F238E27FC236}">
                <a16:creationId xmlns:a16="http://schemas.microsoft.com/office/drawing/2014/main" id="{31ED302F-29E1-9D43-9FD2-6CD65A91DB9C}"/>
              </a:ext>
            </a:extLst>
          </p:cNvPr>
          <p:cNvGraphicFramePr>
            <a:graphicFrameLocks/>
          </p:cNvGraphicFramePr>
          <p:nvPr>
            <p:extLst>
              <p:ext uri="{D42A27DB-BD31-4B8C-83A1-F6EECF244321}">
                <p14:modId xmlns:p14="http://schemas.microsoft.com/office/powerpoint/2010/main" val="2231396891"/>
              </p:ext>
            </p:extLst>
          </p:nvPr>
        </p:nvGraphicFramePr>
        <p:xfrm>
          <a:off x="7617134" y="1616072"/>
          <a:ext cx="3325929" cy="3457731"/>
        </p:xfrm>
        <a:graphic>
          <a:graphicData uri="http://schemas.openxmlformats.org/drawingml/2006/table">
            <a:tbl>
              <a:tblPr firstRow="1" bandRow="1">
                <a:tableStyleId>{5C22544A-7EE6-4342-B048-85BDC9FD1C3A}</a:tableStyleId>
              </a:tblPr>
              <a:tblGrid>
                <a:gridCol w="3325929">
                  <a:extLst>
                    <a:ext uri="{9D8B030D-6E8A-4147-A177-3AD203B41FA5}">
                      <a16:colId xmlns:a16="http://schemas.microsoft.com/office/drawing/2014/main" val="3557367793"/>
                    </a:ext>
                  </a:extLst>
                </a:gridCol>
              </a:tblGrid>
              <a:tr h="530578">
                <a:tc>
                  <a:txBody>
                    <a:bodyPr/>
                    <a:lstStyle/>
                    <a:p>
                      <a:pPr algn="ctr"/>
                      <a:r>
                        <a:rPr lang="en-US" dirty="0"/>
                        <a:t>Development Team</a:t>
                      </a:r>
                    </a:p>
                  </a:txBody>
                  <a:tcPr/>
                </a:tc>
                <a:extLst>
                  <a:ext uri="{0D108BD9-81ED-4DB2-BD59-A6C34878D82A}">
                    <a16:rowId xmlns:a16="http://schemas.microsoft.com/office/drawing/2014/main" val="174976346"/>
                  </a:ext>
                </a:extLst>
              </a:tr>
              <a:tr h="2927153">
                <a:tc>
                  <a:txBody>
                    <a:bodyPr/>
                    <a:lstStyle/>
                    <a:p>
                      <a:pPr marL="285750" indent="-285750">
                        <a:buFont typeface="Arial" panose="020B0604020202020204" pitchFamily="34" charset="0"/>
                        <a:buChar char="•"/>
                      </a:pPr>
                      <a:r>
                        <a:rPr lang="en-US" dirty="0"/>
                        <a:t>Cross-functional group of 3 – 9 that develops product. </a:t>
                      </a:r>
                    </a:p>
                    <a:p>
                      <a:pPr marL="285750" indent="-285750">
                        <a:buFont typeface="Arial" panose="020B0604020202020204" pitchFamily="34" charset="0"/>
                        <a:buChar char="•"/>
                      </a:pPr>
                      <a:r>
                        <a:rPr lang="en-US" dirty="0"/>
                        <a:t>Completes all work necessary to be done-done.</a:t>
                      </a:r>
                    </a:p>
                    <a:p>
                      <a:pPr marL="285750" indent="-285750">
                        <a:buFont typeface="Arial" panose="020B0604020202020204" pitchFamily="34" charset="0"/>
                        <a:buChar char="•"/>
                      </a:pPr>
                      <a:r>
                        <a:rPr lang="en-US" dirty="0"/>
                        <a:t>Collectively need design, development, testing, documentation skills.</a:t>
                      </a:r>
                    </a:p>
                    <a:p>
                      <a:pPr marL="285750" indent="-285750">
                        <a:buFont typeface="Arial" panose="020B0604020202020204" pitchFamily="34" charset="0"/>
                        <a:buChar char="•"/>
                      </a:pPr>
                      <a:r>
                        <a:rPr lang="en-US" dirty="0"/>
                        <a:t>Works in collaboration with product owner, scrum master.</a:t>
                      </a:r>
                    </a:p>
                  </a:txBody>
                  <a:tcPr/>
                </a:tc>
                <a:extLst>
                  <a:ext uri="{0D108BD9-81ED-4DB2-BD59-A6C34878D82A}">
                    <a16:rowId xmlns:a16="http://schemas.microsoft.com/office/drawing/2014/main" val="3838138684"/>
                  </a:ext>
                </a:extLst>
              </a:tr>
            </a:tbl>
          </a:graphicData>
        </a:graphic>
      </p:graphicFrame>
    </p:spTree>
    <p:extLst>
      <p:ext uri="{BB962C8B-B14F-4D97-AF65-F5344CB8AC3E}">
        <p14:creationId xmlns:p14="http://schemas.microsoft.com/office/powerpoint/2010/main" val="13677438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C1C91B1F-F35F-AD4E-9C87-2DD81F94925D}"/>
              </a:ext>
            </a:extLst>
          </p:cNvPr>
          <p:cNvSpPr/>
          <p:nvPr/>
        </p:nvSpPr>
        <p:spPr>
          <a:xfrm>
            <a:off x="11248168" y="2811759"/>
            <a:ext cx="937245" cy="1220765"/>
          </a:xfrm>
          <a:prstGeom prst="rect">
            <a:avLst/>
          </a:prstGeom>
          <a:solidFill>
            <a:schemeClr val="bg2"/>
          </a:solidFill>
          <a:ln>
            <a:solidFill>
              <a:schemeClr val="accent1"/>
            </a:solidFill>
          </a:ln>
          <a:effectLst/>
          <a:scene3d>
            <a:camera prst="orthographicFront">
              <a:rot lat="0" lon="0" rev="0"/>
            </a:camera>
            <a:lightRig rig="threePt" dir="t">
              <a:rot lat="0" lon="0" rev="1200000"/>
            </a:lightRig>
          </a:scene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rtlCol="0" fromWordArt="0" anchor="ctr" anchorCtr="0" forceAA="0" compatLnSpc="1">
            <a:prstTxWarp prst="textNoShape">
              <a:avLst/>
            </a:prstTxWarp>
            <a:noAutofit/>
          </a:bodyPr>
          <a:lstStyle/>
          <a:p>
            <a:pPr algn="ctr">
              <a:lnSpc>
                <a:spcPct val="90000"/>
              </a:lnSpc>
            </a:pPr>
            <a:r>
              <a:rPr lang="en-US" dirty="0">
                <a:solidFill>
                  <a:schemeClr val="tx1"/>
                </a:solidFill>
                <a:uFillTx/>
              </a:rPr>
              <a:t>Repeat</a:t>
            </a:r>
          </a:p>
        </p:txBody>
      </p:sp>
      <p:sp>
        <p:nvSpPr>
          <p:cNvPr id="15" name="Notched Right Arrow 14">
            <a:extLst>
              <a:ext uri="{FF2B5EF4-FFF2-40B4-BE49-F238E27FC236}">
                <a16:creationId xmlns:a16="http://schemas.microsoft.com/office/drawing/2014/main" id="{5554CB6F-5C93-AD4B-872C-93D42CDE5F35}"/>
              </a:ext>
            </a:extLst>
          </p:cNvPr>
          <p:cNvSpPr/>
          <p:nvPr/>
        </p:nvSpPr>
        <p:spPr>
          <a:xfrm>
            <a:off x="9229351" y="2881443"/>
            <a:ext cx="2077989" cy="1025912"/>
          </a:xfrm>
          <a:prstGeom prst="notchedRightArrow">
            <a:avLst/>
          </a:prstGeom>
          <a:solidFill>
            <a:schemeClr val="bg2"/>
          </a:solidFill>
          <a:ln>
            <a:solidFill>
              <a:schemeClr val="accent1"/>
            </a:solidFill>
          </a:ln>
          <a:effectLst/>
          <a:scene3d>
            <a:camera prst="orthographicFront">
              <a:rot lat="0" lon="0" rev="0"/>
            </a:camera>
            <a:lightRig rig="threePt" dir="t">
              <a:rot lat="0" lon="0" rev="1200000"/>
            </a:lightRig>
          </a:scene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rtlCol="0" fromWordArt="0" anchor="ctr" anchorCtr="0" forceAA="0" compatLnSpc="1">
            <a:prstTxWarp prst="textNoShape">
              <a:avLst/>
            </a:prstTxWarp>
            <a:noAutofit/>
          </a:bodyPr>
          <a:lstStyle/>
          <a:p>
            <a:pPr algn="ctr">
              <a:lnSpc>
                <a:spcPct val="90000"/>
              </a:lnSpc>
            </a:pPr>
            <a:r>
              <a:rPr lang="en-US" dirty="0">
                <a:solidFill>
                  <a:schemeClr val="tx1"/>
                </a:solidFill>
                <a:uFillTx/>
              </a:rPr>
              <a:t>Retrospective</a:t>
            </a:r>
          </a:p>
        </p:txBody>
      </p:sp>
      <p:sp>
        <p:nvSpPr>
          <p:cNvPr id="11" name="Notched Right Arrow 10">
            <a:extLst>
              <a:ext uri="{FF2B5EF4-FFF2-40B4-BE49-F238E27FC236}">
                <a16:creationId xmlns:a16="http://schemas.microsoft.com/office/drawing/2014/main" id="{116B00C3-16F5-CB4C-A433-B456B6DDEED3}"/>
              </a:ext>
            </a:extLst>
          </p:cNvPr>
          <p:cNvSpPr/>
          <p:nvPr/>
        </p:nvSpPr>
        <p:spPr>
          <a:xfrm>
            <a:off x="4275200" y="2881443"/>
            <a:ext cx="2650271" cy="1025912"/>
          </a:xfrm>
          <a:prstGeom prst="notchedRightArrow">
            <a:avLst/>
          </a:prstGeom>
          <a:solidFill>
            <a:schemeClr val="bg2"/>
          </a:solidFill>
          <a:ln>
            <a:solidFill>
              <a:schemeClr val="accent1"/>
            </a:solidFill>
          </a:ln>
          <a:effectLst/>
          <a:scene3d>
            <a:camera prst="orthographicFront">
              <a:rot lat="0" lon="0" rev="0"/>
            </a:camera>
            <a:lightRig rig="threePt" dir="t">
              <a:rot lat="0" lon="0" rev="1200000"/>
            </a:lightRig>
          </a:scene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rtlCol="0" fromWordArt="0" anchor="ctr" anchorCtr="0" forceAA="0" compatLnSpc="1">
            <a:prstTxWarp prst="textNoShape">
              <a:avLst/>
            </a:prstTxWarp>
            <a:noAutofit/>
          </a:bodyPr>
          <a:lstStyle/>
          <a:p>
            <a:pPr algn="ctr">
              <a:lnSpc>
                <a:spcPct val="90000"/>
              </a:lnSpc>
            </a:pPr>
            <a:r>
              <a:rPr lang="en-US" dirty="0">
                <a:solidFill>
                  <a:schemeClr val="tx1"/>
                </a:solidFill>
                <a:uFillTx/>
              </a:rPr>
              <a:t>Sprint: 1 – 3 weeks</a:t>
            </a:r>
          </a:p>
        </p:txBody>
      </p:sp>
      <p:sp>
        <p:nvSpPr>
          <p:cNvPr id="6" name="Notched Right Arrow 5">
            <a:extLst>
              <a:ext uri="{FF2B5EF4-FFF2-40B4-BE49-F238E27FC236}">
                <a16:creationId xmlns:a16="http://schemas.microsoft.com/office/drawing/2014/main" id="{8D99734D-51AB-9D42-9214-59E2A8C66A3B}"/>
              </a:ext>
            </a:extLst>
          </p:cNvPr>
          <p:cNvSpPr/>
          <p:nvPr/>
        </p:nvSpPr>
        <p:spPr>
          <a:xfrm>
            <a:off x="1408705" y="2920450"/>
            <a:ext cx="1535850" cy="1025912"/>
          </a:xfrm>
          <a:prstGeom prst="notchedRightArrow">
            <a:avLst/>
          </a:prstGeom>
          <a:solidFill>
            <a:schemeClr val="bg2"/>
          </a:solidFill>
          <a:ln>
            <a:solidFill>
              <a:schemeClr val="accent1"/>
            </a:solidFill>
          </a:ln>
          <a:effectLst/>
          <a:scene3d>
            <a:camera prst="orthographicFront">
              <a:rot lat="0" lon="0" rev="0"/>
            </a:camera>
            <a:lightRig rig="threePt" dir="t">
              <a:rot lat="0" lon="0" rev="1200000"/>
            </a:lightRig>
          </a:scene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rtlCol="0" fromWordArt="0" anchor="ctr" anchorCtr="0" forceAA="0" compatLnSpc="1">
            <a:prstTxWarp prst="textNoShape">
              <a:avLst/>
            </a:prstTxWarp>
            <a:noAutofit/>
          </a:bodyPr>
          <a:lstStyle/>
          <a:p>
            <a:pPr algn="ctr">
              <a:lnSpc>
                <a:spcPct val="90000"/>
              </a:lnSpc>
            </a:pPr>
            <a:r>
              <a:rPr lang="en-US" dirty="0">
                <a:solidFill>
                  <a:schemeClr val="tx1"/>
                </a:solidFill>
                <a:uFillTx/>
              </a:rPr>
              <a:t>*Sprint Planning</a:t>
            </a:r>
          </a:p>
        </p:txBody>
      </p:sp>
      <p:sp>
        <p:nvSpPr>
          <p:cNvPr id="2" name="Title 1">
            <a:extLst>
              <a:ext uri="{FF2B5EF4-FFF2-40B4-BE49-F238E27FC236}">
                <a16:creationId xmlns:a16="http://schemas.microsoft.com/office/drawing/2014/main" id="{4188837C-AFA0-DD4D-A558-71240D71614D}"/>
              </a:ext>
            </a:extLst>
          </p:cNvPr>
          <p:cNvSpPr>
            <a:spLocks noGrp="1"/>
          </p:cNvSpPr>
          <p:nvPr>
            <p:ph type="title"/>
          </p:nvPr>
        </p:nvSpPr>
        <p:spPr>
          <a:xfrm>
            <a:off x="243096" y="193226"/>
            <a:ext cx="11372473" cy="510909"/>
          </a:xfrm>
        </p:spPr>
        <p:txBody>
          <a:bodyPr/>
          <a:lstStyle/>
          <a:p>
            <a:r>
              <a:rPr lang="en-US" dirty="0"/>
              <a:t>A Bit about Scrum: Process</a:t>
            </a:r>
          </a:p>
        </p:txBody>
      </p:sp>
      <p:graphicFrame>
        <p:nvGraphicFramePr>
          <p:cNvPr id="5" name="Content Placeholder 4">
            <a:extLst>
              <a:ext uri="{FF2B5EF4-FFF2-40B4-BE49-F238E27FC236}">
                <a16:creationId xmlns:a16="http://schemas.microsoft.com/office/drawing/2014/main" id="{AFC29F5D-EE4C-4E43-8D49-CE8DAEFCACE1}"/>
              </a:ext>
            </a:extLst>
          </p:cNvPr>
          <p:cNvGraphicFramePr>
            <a:graphicFrameLocks/>
          </p:cNvGraphicFramePr>
          <p:nvPr>
            <p:extLst>
              <p:ext uri="{D42A27DB-BD31-4B8C-83A1-F6EECF244321}">
                <p14:modId xmlns:p14="http://schemas.microsoft.com/office/powerpoint/2010/main" val="527243427"/>
              </p:ext>
            </p:extLst>
          </p:nvPr>
        </p:nvGraphicFramePr>
        <p:xfrm>
          <a:off x="55758" y="2686591"/>
          <a:ext cx="1651306" cy="1832635"/>
        </p:xfrm>
        <a:graphic>
          <a:graphicData uri="http://schemas.openxmlformats.org/drawingml/2006/table">
            <a:tbl>
              <a:tblPr firstRow="1" bandRow="1">
                <a:tableStyleId>{5C22544A-7EE6-4342-B048-85BDC9FD1C3A}</a:tableStyleId>
              </a:tblPr>
              <a:tblGrid>
                <a:gridCol w="1651306">
                  <a:extLst>
                    <a:ext uri="{9D8B030D-6E8A-4147-A177-3AD203B41FA5}">
                      <a16:colId xmlns:a16="http://schemas.microsoft.com/office/drawing/2014/main" val="3557367793"/>
                    </a:ext>
                  </a:extLst>
                </a:gridCol>
              </a:tblGrid>
              <a:tr h="369468">
                <a:tc>
                  <a:txBody>
                    <a:bodyPr/>
                    <a:lstStyle/>
                    <a:p>
                      <a:pPr algn="ctr"/>
                      <a:r>
                        <a:rPr lang="en-US" dirty="0"/>
                        <a:t>Product Backlog</a:t>
                      </a:r>
                    </a:p>
                  </a:txBody>
                  <a:tcPr/>
                </a:tc>
                <a:extLst>
                  <a:ext uri="{0D108BD9-81ED-4DB2-BD59-A6C34878D82A}">
                    <a16:rowId xmlns:a16="http://schemas.microsoft.com/office/drawing/2014/main" val="174976346"/>
                  </a:ext>
                </a:extLst>
              </a:tr>
              <a:tr h="1192555">
                <a:tc>
                  <a:txBody>
                    <a:bodyPr/>
                    <a:lstStyle/>
                    <a:p>
                      <a:pPr marL="0" indent="0">
                        <a:buFont typeface="Arial" panose="020B0604020202020204" pitchFamily="34" charset="0"/>
                        <a:buNone/>
                      </a:pPr>
                      <a:r>
                        <a:rPr lang="en-US" dirty="0"/>
                        <a:t>Prioritized requirements, features of the product</a:t>
                      </a:r>
                    </a:p>
                  </a:txBody>
                  <a:tcPr/>
                </a:tc>
                <a:extLst>
                  <a:ext uri="{0D108BD9-81ED-4DB2-BD59-A6C34878D82A}">
                    <a16:rowId xmlns:a16="http://schemas.microsoft.com/office/drawing/2014/main" val="3838138684"/>
                  </a:ext>
                </a:extLst>
              </a:tr>
            </a:tbl>
          </a:graphicData>
        </a:graphic>
      </p:graphicFrame>
      <p:graphicFrame>
        <p:nvGraphicFramePr>
          <p:cNvPr id="7" name="Content Placeholder 4">
            <a:extLst>
              <a:ext uri="{FF2B5EF4-FFF2-40B4-BE49-F238E27FC236}">
                <a16:creationId xmlns:a16="http://schemas.microsoft.com/office/drawing/2014/main" id="{6086A849-91B1-174A-A0CA-30B1F06EE40B}"/>
              </a:ext>
            </a:extLst>
          </p:cNvPr>
          <p:cNvGraphicFramePr>
            <a:graphicFrameLocks/>
          </p:cNvGraphicFramePr>
          <p:nvPr>
            <p:extLst>
              <p:ext uri="{D42A27DB-BD31-4B8C-83A1-F6EECF244321}">
                <p14:modId xmlns:p14="http://schemas.microsoft.com/office/powerpoint/2010/main" val="1047471756"/>
              </p:ext>
            </p:extLst>
          </p:nvPr>
        </p:nvGraphicFramePr>
        <p:xfrm>
          <a:off x="2955706" y="2686590"/>
          <a:ext cx="1629008" cy="1832635"/>
        </p:xfrm>
        <a:graphic>
          <a:graphicData uri="http://schemas.openxmlformats.org/drawingml/2006/table">
            <a:tbl>
              <a:tblPr firstRow="1" bandRow="1">
                <a:tableStyleId>{5C22544A-7EE6-4342-B048-85BDC9FD1C3A}</a:tableStyleId>
              </a:tblPr>
              <a:tblGrid>
                <a:gridCol w="1629008">
                  <a:extLst>
                    <a:ext uri="{9D8B030D-6E8A-4147-A177-3AD203B41FA5}">
                      <a16:colId xmlns:a16="http://schemas.microsoft.com/office/drawing/2014/main" val="3557367793"/>
                    </a:ext>
                  </a:extLst>
                </a:gridCol>
              </a:tblGrid>
              <a:tr h="369468">
                <a:tc>
                  <a:txBody>
                    <a:bodyPr/>
                    <a:lstStyle/>
                    <a:p>
                      <a:pPr algn="ctr"/>
                      <a:r>
                        <a:rPr lang="en-US" dirty="0"/>
                        <a:t>Sprint Backlog</a:t>
                      </a:r>
                    </a:p>
                  </a:txBody>
                  <a:tcPr/>
                </a:tc>
                <a:extLst>
                  <a:ext uri="{0D108BD9-81ED-4DB2-BD59-A6C34878D82A}">
                    <a16:rowId xmlns:a16="http://schemas.microsoft.com/office/drawing/2014/main" val="174976346"/>
                  </a:ext>
                </a:extLst>
              </a:tr>
              <a:tr h="1192555">
                <a:tc>
                  <a:txBody>
                    <a:bodyPr/>
                    <a:lstStyle/>
                    <a:p>
                      <a:pPr marL="0" indent="0">
                        <a:buFont typeface="Arial" panose="020B0604020202020204" pitchFamily="34" charset="0"/>
                        <a:buNone/>
                      </a:pPr>
                      <a:r>
                        <a:rPr lang="en-US" dirty="0"/>
                        <a:t>Enough work for sprint; integral capabilities</a:t>
                      </a:r>
                    </a:p>
                  </a:txBody>
                  <a:tcPr/>
                </a:tc>
                <a:extLst>
                  <a:ext uri="{0D108BD9-81ED-4DB2-BD59-A6C34878D82A}">
                    <a16:rowId xmlns:a16="http://schemas.microsoft.com/office/drawing/2014/main" val="3838138684"/>
                  </a:ext>
                </a:extLst>
              </a:tr>
            </a:tbl>
          </a:graphicData>
        </a:graphic>
      </p:graphicFrame>
      <p:sp>
        <p:nvSpPr>
          <p:cNvPr id="9" name="Circular Arrow 8">
            <a:extLst>
              <a:ext uri="{FF2B5EF4-FFF2-40B4-BE49-F238E27FC236}">
                <a16:creationId xmlns:a16="http://schemas.microsoft.com/office/drawing/2014/main" id="{0A1CDFE9-1515-6E43-B30D-4E286DF8F2A0}"/>
              </a:ext>
            </a:extLst>
          </p:cNvPr>
          <p:cNvSpPr/>
          <p:nvPr/>
        </p:nvSpPr>
        <p:spPr>
          <a:xfrm>
            <a:off x="4374070" y="1048194"/>
            <a:ext cx="2569059" cy="2191585"/>
          </a:xfrm>
          <a:prstGeom prst="circularArrow">
            <a:avLst>
              <a:gd name="adj1" fmla="val 16947"/>
              <a:gd name="adj2" fmla="val 1010363"/>
              <a:gd name="adj3" fmla="val 8964256"/>
              <a:gd name="adj4" fmla="val 10800000"/>
              <a:gd name="adj5" fmla="val 16035"/>
            </a:avLst>
          </a:prstGeom>
          <a:solidFill>
            <a:schemeClr val="bg2"/>
          </a:solidFill>
          <a:ln>
            <a:solidFill>
              <a:schemeClr val="accent1"/>
            </a:solidFill>
          </a:ln>
          <a:effectLst/>
          <a:scene3d>
            <a:camera prst="orthographicFront">
              <a:rot lat="0" lon="0" rev="0"/>
            </a:camera>
            <a:lightRig rig="threePt" dir="t">
              <a:rot lat="0" lon="0" rev="1200000"/>
            </a:lightRig>
          </a:scene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rtlCol="0" fromWordArt="0" anchor="ctr" anchorCtr="0" forceAA="0" compatLnSpc="1">
            <a:prstTxWarp prst="textNoShape">
              <a:avLst/>
            </a:prstTxWarp>
            <a:noAutofit/>
          </a:bodyPr>
          <a:lstStyle/>
          <a:p>
            <a:pPr algn="ctr">
              <a:lnSpc>
                <a:spcPct val="90000"/>
              </a:lnSpc>
            </a:pPr>
            <a:r>
              <a:rPr lang="en-US" dirty="0">
                <a:solidFill>
                  <a:schemeClr val="tx1"/>
                </a:solidFill>
                <a:uFillTx/>
              </a:rPr>
              <a:t>Daily scrum</a:t>
            </a:r>
          </a:p>
        </p:txBody>
      </p:sp>
      <p:sp>
        <p:nvSpPr>
          <p:cNvPr id="10" name="Notched Right Arrow 9">
            <a:extLst>
              <a:ext uri="{FF2B5EF4-FFF2-40B4-BE49-F238E27FC236}">
                <a16:creationId xmlns:a16="http://schemas.microsoft.com/office/drawing/2014/main" id="{80C7411D-685E-964A-B70B-C2A67344CE2E}"/>
              </a:ext>
            </a:extLst>
          </p:cNvPr>
          <p:cNvSpPr/>
          <p:nvPr/>
        </p:nvSpPr>
        <p:spPr>
          <a:xfrm>
            <a:off x="6670287" y="2881443"/>
            <a:ext cx="1385682" cy="1025912"/>
          </a:xfrm>
          <a:prstGeom prst="notchedRightArrow">
            <a:avLst/>
          </a:prstGeom>
          <a:solidFill>
            <a:schemeClr val="bg2"/>
          </a:solidFill>
          <a:ln>
            <a:solidFill>
              <a:schemeClr val="accent1"/>
            </a:solidFill>
          </a:ln>
          <a:effectLst/>
          <a:scene3d>
            <a:camera prst="orthographicFront">
              <a:rot lat="0" lon="0" rev="0"/>
            </a:camera>
            <a:lightRig rig="threePt" dir="t">
              <a:rot lat="0" lon="0" rev="1200000"/>
            </a:lightRig>
          </a:scene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rtlCol="0" fromWordArt="0" anchor="ctr" anchorCtr="0" forceAA="0" compatLnSpc="1">
            <a:prstTxWarp prst="textNoShape">
              <a:avLst/>
            </a:prstTxWarp>
            <a:noAutofit/>
          </a:bodyPr>
          <a:lstStyle/>
          <a:p>
            <a:pPr algn="ctr">
              <a:lnSpc>
                <a:spcPct val="90000"/>
              </a:lnSpc>
            </a:pPr>
            <a:r>
              <a:rPr lang="en-US" dirty="0">
                <a:solidFill>
                  <a:schemeClr val="tx1"/>
                </a:solidFill>
                <a:uFillTx/>
              </a:rPr>
              <a:t>Sprint Review</a:t>
            </a:r>
          </a:p>
        </p:txBody>
      </p:sp>
      <p:graphicFrame>
        <p:nvGraphicFramePr>
          <p:cNvPr id="13" name="Content Placeholder 4">
            <a:extLst>
              <a:ext uri="{FF2B5EF4-FFF2-40B4-BE49-F238E27FC236}">
                <a16:creationId xmlns:a16="http://schemas.microsoft.com/office/drawing/2014/main" id="{CBC7826A-438B-9247-BBC7-2244F4610D43}"/>
              </a:ext>
            </a:extLst>
          </p:cNvPr>
          <p:cNvGraphicFramePr>
            <a:graphicFrameLocks/>
          </p:cNvGraphicFramePr>
          <p:nvPr>
            <p:extLst>
              <p:ext uri="{D42A27DB-BD31-4B8C-83A1-F6EECF244321}">
                <p14:modId xmlns:p14="http://schemas.microsoft.com/office/powerpoint/2010/main" val="1296480295"/>
              </p:ext>
            </p:extLst>
          </p:nvPr>
        </p:nvGraphicFramePr>
        <p:xfrm>
          <a:off x="8044818" y="2641131"/>
          <a:ext cx="1492406" cy="1562023"/>
        </p:xfrm>
        <a:graphic>
          <a:graphicData uri="http://schemas.openxmlformats.org/drawingml/2006/table">
            <a:tbl>
              <a:tblPr firstRow="1" bandRow="1">
                <a:tableStyleId>{5C22544A-7EE6-4342-B048-85BDC9FD1C3A}</a:tableStyleId>
              </a:tblPr>
              <a:tblGrid>
                <a:gridCol w="1492406">
                  <a:extLst>
                    <a:ext uri="{9D8B030D-6E8A-4147-A177-3AD203B41FA5}">
                      <a16:colId xmlns:a16="http://schemas.microsoft.com/office/drawing/2014/main" val="3557367793"/>
                    </a:ext>
                  </a:extLst>
                </a:gridCol>
              </a:tblGrid>
              <a:tr h="369468">
                <a:tc>
                  <a:txBody>
                    <a:bodyPr/>
                    <a:lstStyle/>
                    <a:p>
                      <a:pPr algn="ctr"/>
                      <a:r>
                        <a:rPr lang="en-US" dirty="0"/>
                        <a:t>Increment</a:t>
                      </a:r>
                    </a:p>
                  </a:txBody>
                  <a:tcPr/>
                </a:tc>
                <a:extLst>
                  <a:ext uri="{0D108BD9-81ED-4DB2-BD59-A6C34878D82A}">
                    <a16:rowId xmlns:a16="http://schemas.microsoft.com/office/drawing/2014/main" val="174976346"/>
                  </a:ext>
                </a:extLst>
              </a:tr>
              <a:tr h="1192555">
                <a:tc>
                  <a:txBody>
                    <a:bodyPr/>
                    <a:lstStyle/>
                    <a:p>
                      <a:pPr marL="0" indent="0">
                        <a:buFont typeface="Arial" panose="020B0604020202020204" pitchFamily="34" charset="0"/>
                        <a:buNone/>
                      </a:pPr>
                      <a:r>
                        <a:rPr lang="en-US" dirty="0"/>
                        <a:t>Product with new working features.</a:t>
                      </a:r>
                    </a:p>
                  </a:txBody>
                  <a:tcPr/>
                </a:tc>
                <a:extLst>
                  <a:ext uri="{0D108BD9-81ED-4DB2-BD59-A6C34878D82A}">
                    <a16:rowId xmlns:a16="http://schemas.microsoft.com/office/drawing/2014/main" val="3838138684"/>
                  </a:ext>
                </a:extLst>
              </a:tr>
            </a:tbl>
          </a:graphicData>
        </a:graphic>
      </p:graphicFrame>
      <p:sp>
        <p:nvSpPr>
          <p:cNvPr id="19" name="Rectangular Callout 18">
            <a:extLst>
              <a:ext uri="{FF2B5EF4-FFF2-40B4-BE49-F238E27FC236}">
                <a16:creationId xmlns:a16="http://schemas.microsoft.com/office/drawing/2014/main" id="{863EA729-AA6E-6A44-88BD-3456E5FAEADF}"/>
              </a:ext>
            </a:extLst>
          </p:cNvPr>
          <p:cNvSpPr/>
          <p:nvPr/>
        </p:nvSpPr>
        <p:spPr>
          <a:xfrm>
            <a:off x="6670287" y="278731"/>
            <a:ext cx="4067053" cy="1393902"/>
          </a:xfrm>
          <a:prstGeom prst="wedgeRectCallout">
            <a:avLst>
              <a:gd name="adj1" fmla="val -57707"/>
              <a:gd name="adj2" fmla="val 80425"/>
            </a:avLst>
          </a:prstGeom>
          <a:solidFill>
            <a:schemeClr val="bg2"/>
          </a:solidFill>
          <a:ln>
            <a:solidFill>
              <a:schemeClr val="accent1"/>
            </a:solidFill>
          </a:ln>
          <a:effectLst/>
          <a:scene3d>
            <a:camera prst="orthographicFront">
              <a:rot lat="0" lon="0" rev="0"/>
            </a:camera>
            <a:lightRig rig="threePt" dir="t">
              <a:rot lat="0" lon="0" rev="1200000"/>
            </a:lightRig>
          </a:scene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rtlCol="0" fromWordArt="0" anchor="ctr" anchorCtr="0" forceAA="0" compatLnSpc="1">
            <a:prstTxWarp prst="textNoShape">
              <a:avLst/>
            </a:prstTxWarp>
            <a:noAutofit/>
          </a:bodyPr>
          <a:lstStyle/>
          <a:p>
            <a:pPr algn="ctr">
              <a:lnSpc>
                <a:spcPct val="90000"/>
              </a:lnSpc>
            </a:pPr>
            <a:r>
              <a:rPr lang="en-US" b="1" dirty="0">
                <a:solidFill>
                  <a:schemeClr val="tx1"/>
                </a:solidFill>
                <a:uFillTx/>
              </a:rPr>
              <a:t>15-min standup</a:t>
            </a:r>
          </a:p>
          <a:p>
            <a:pPr marL="0" indent="0">
              <a:buFont typeface="Arial" panose="020B0604020202020204" pitchFamily="34" charset="0"/>
              <a:buNone/>
            </a:pPr>
            <a:r>
              <a:rPr lang="en-US" dirty="0">
                <a:solidFill>
                  <a:schemeClr val="tx1"/>
                </a:solidFill>
              </a:rPr>
              <a:t>What did you do yesterday?</a:t>
            </a:r>
          </a:p>
          <a:p>
            <a:pPr marL="0" indent="0">
              <a:buFont typeface="Arial" panose="020B0604020202020204" pitchFamily="34" charset="0"/>
              <a:buNone/>
            </a:pPr>
            <a:r>
              <a:rPr lang="en-US" dirty="0">
                <a:solidFill>
                  <a:schemeClr val="tx1"/>
                </a:solidFill>
              </a:rPr>
              <a:t>What will you do today?</a:t>
            </a:r>
          </a:p>
          <a:p>
            <a:pPr marL="0" indent="0">
              <a:buFont typeface="Arial" panose="020B0604020202020204" pitchFamily="34" charset="0"/>
              <a:buNone/>
            </a:pPr>
            <a:r>
              <a:rPr lang="en-US" dirty="0">
                <a:solidFill>
                  <a:schemeClr val="tx1"/>
                </a:solidFill>
              </a:rPr>
              <a:t>What is blocking progress?</a:t>
            </a:r>
            <a:endParaRPr lang="en-US" dirty="0">
              <a:solidFill>
                <a:schemeClr val="tx1"/>
              </a:solidFill>
              <a:uFillTx/>
            </a:endParaRPr>
          </a:p>
        </p:txBody>
      </p:sp>
      <p:sp>
        <p:nvSpPr>
          <p:cNvPr id="20" name="Rectangle 19">
            <a:extLst>
              <a:ext uri="{FF2B5EF4-FFF2-40B4-BE49-F238E27FC236}">
                <a16:creationId xmlns:a16="http://schemas.microsoft.com/office/drawing/2014/main" id="{2CB12FC6-5356-3D44-8849-9E5281891D22}"/>
              </a:ext>
            </a:extLst>
          </p:cNvPr>
          <p:cNvSpPr/>
          <p:nvPr/>
        </p:nvSpPr>
        <p:spPr>
          <a:xfrm>
            <a:off x="299158" y="5062654"/>
            <a:ext cx="2219093" cy="914400"/>
          </a:xfrm>
          <a:prstGeom prst="rect">
            <a:avLst/>
          </a:prstGeom>
          <a:solidFill>
            <a:schemeClr val="bg2"/>
          </a:solidFill>
          <a:ln>
            <a:solidFill>
              <a:schemeClr val="accent1"/>
            </a:solidFill>
          </a:ln>
          <a:effectLst/>
          <a:scene3d>
            <a:camera prst="orthographicFront">
              <a:rot lat="0" lon="0" rev="0"/>
            </a:camera>
            <a:lightRig rig="threePt" dir="t">
              <a:rot lat="0" lon="0" rev="1200000"/>
            </a:lightRig>
          </a:scene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rtlCol="0" fromWordArt="0" anchor="ctr" anchorCtr="0" forceAA="0" compatLnSpc="1">
            <a:prstTxWarp prst="textNoShape">
              <a:avLst/>
            </a:prstTxWarp>
            <a:noAutofit/>
          </a:bodyPr>
          <a:lstStyle/>
          <a:p>
            <a:pPr>
              <a:lnSpc>
                <a:spcPct val="90000"/>
              </a:lnSpc>
            </a:pPr>
            <a:r>
              <a:rPr lang="en-US" dirty="0">
                <a:solidFill>
                  <a:schemeClr val="tx1"/>
                </a:solidFill>
                <a:uFillTx/>
              </a:rPr>
              <a:t>* Sprint planning</a:t>
            </a:r>
            <a:br>
              <a:rPr lang="en-US" dirty="0">
                <a:solidFill>
                  <a:schemeClr val="tx1"/>
                </a:solidFill>
                <a:uFillTx/>
              </a:rPr>
            </a:br>
            <a:r>
              <a:rPr lang="en-US" dirty="0">
                <a:solidFill>
                  <a:schemeClr val="tx1"/>
                </a:solidFill>
                <a:uFillTx/>
              </a:rPr>
              <a:t>  happens during</a:t>
            </a:r>
            <a:br>
              <a:rPr lang="en-US" dirty="0">
                <a:solidFill>
                  <a:schemeClr val="tx1"/>
                </a:solidFill>
                <a:uFillTx/>
              </a:rPr>
            </a:br>
            <a:r>
              <a:rPr lang="en-US" dirty="0">
                <a:solidFill>
                  <a:schemeClr val="tx1"/>
                </a:solidFill>
                <a:uFillTx/>
              </a:rPr>
              <a:t>  previous sprint</a:t>
            </a:r>
          </a:p>
        </p:txBody>
      </p:sp>
    </p:spTree>
    <p:extLst>
      <p:ext uri="{BB962C8B-B14F-4D97-AF65-F5344CB8AC3E}">
        <p14:creationId xmlns:p14="http://schemas.microsoft.com/office/powerpoint/2010/main" val="134206020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ext Placeholder 6"/>
          <p:cNvSpPr>
            <a:spLocks noGrp="1"/>
          </p:cNvSpPr>
          <p:nvPr>
            <p:ph type="body" idx="1"/>
          </p:nvPr>
        </p:nvSpPr>
        <p:spPr/>
        <p:txBody>
          <a:bodyPr/>
          <a:lstStyle/>
          <a:p>
            <a:r>
              <a:rPr lang="en-US" dirty="0"/>
              <a:t>Team Policy</a:t>
            </a:r>
          </a:p>
          <a:p>
            <a:r>
              <a:rPr lang="en-US" dirty="0"/>
              <a:t>Checklists</a:t>
            </a:r>
          </a:p>
          <a:p>
            <a:r>
              <a:rPr lang="en-US" dirty="0"/>
              <a:t>Kanban Board</a:t>
            </a:r>
          </a:p>
        </p:txBody>
      </p:sp>
      <p:sp>
        <p:nvSpPr>
          <p:cNvPr id="6" name="Title 5"/>
          <p:cNvSpPr>
            <a:spLocks noGrp="1"/>
          </p:cNvSpPr>
          <p:nvPr>
            <p:ph type="title"/>
          </p:nvPr>
        </p:nvSpPr>
        <p:spPr/>
        <p:txBody>
          <a:bodyPr>
            <a:normAutofit/>
          </a:bodyPr>
          <a:lstStyle/>
          <a:p>
            <a:r>
              <a:rPr lang="en-US" dirty="0"/>
              <a:t>Team Management Example </a:t>
            </a:r>
            <a:r>
              <a:rPr lang="en-US"/>
              <a:t>- Practice</a:t>
            </a:r>
            <a:endParaRPr lang="en-US" dirty="0"/>
          </a:p>
        </p:txBody>
      </p:sp>
      <p:sp>
        <p:nvSpPr>
          <p:cNvPr id="3" name="Slide Number Placeholder 2"/>
          <p:cNvSpPr>
            <a:spLocks noGrp="1"/>
          </p:cNvSpPr>
          <p:nvPr>
            <p:ph type="sldNum" sz="quarter" idx="11"/>
          </p:nvPr>
        </p:nvSpPr>
        <p:spPr/>
        <p:txBody>
          <a:bodyPr>
            <a:normAutofit/>
          </a:bodyPr>
          <a:lstStyle/>
          <a:p>
            <a:pPr eaLnBrk="1" latinLnBrk="0" hangingPunct="1"/>
            <a:fld id="{F0C94032-CD4C-4C25-B0C2-CEC720522D92}" type="slidenum">
              <a:rPr kumimoji="0" lang="en-US" smtClean="0"/>
              <a:pPr eaLnBrk="1" latinLnBrk="0" hangingPunct="1"/>
              <a:t>33</a:t>
            </a:fld>
            <a:endParaRPr kumimoji="0" lang="en-US" dirty="0">
              <a:solidFill>
                <a:srgbClr val="FFFFFF"/>
              </a:solidFill>
            </a:endParaRPr>
          </a:p>
        </p:txBody>
      </p:sp>
    </p:spTree>
    <p:extLst>
      <p:ext uri="{BB962C8B-B14F-4D97-AF65-F5344CB8AC3E}">
        <p14:creationId xmlns:p14="http://schemas.microsoft.com/office/powerpoint/2010/main" val="98207616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1: Create Issues-only GitHub repo</a:t>
            </a:r>
          </a:p>
        </p:txBody>
      </p:sp>
      <p:sp>
        <p:nvSpPr>
          <p:cNvPr id="4" name="Content Placeholder 3"/>
          <p:cNvSpPr>
            <a:spLocks noGrp="1"/>
          </p:cNvSpPr>
          <p:nvPr>
            <p:ph sz="quarter" idx="1"/>
          </p:nvPr>
        </p:nvSpPr>
        <p:spPr>
          <a:xfrm>
            <a:off x="123568" y="1075038"/>
            <a:ext cx="11612001" cy="4588180"/>
          </a:xfrm>
        </p:spPr>
        <p:txBody>
          <a:bodyPr/>
          <a:lstStyle/>
          <a:p>
            <a:r>
              <a:rPr lang="en-US" dirty="0"/>
              <a:t>Go to https://</a:t>
            </a:r>
            <a:r>
              <a:rPr lang="en-US" dirty="0" err="1"/>
              <a:t>github.com</a:t>
            </a:r>
            <a:r>
              <a:rPr lang="en-US" dirty="0"/>
              <a:t>/username </a:t>
            </a:r>
          </a:p>
          <a:p>
            <a:pPr lvl="1"/>
            <a:r>
              <a:rPr lang="en-US" dirty="0"/>
              <a:t>Example: </a:t>
            </a:r>
            <a:r>
              <a:rPr lang="en-US" dirty="0">
                <a:hlinkClick r:id="rId2"/>
              </a:rPr>
              <a:t>https://github.com/maherou</a:t>
            </a:r>
            <a:endParaRPr lang="en-US" dirty="0"/>
          </a:p>
          <a:p>
            <a:r>
              <a:rPr lang="en-US" dirty="0"/>
              <a:t>Create new repo:</a:t>
            </a:r>
          </a:p>
          <a:p>
            <a:pPr lvl="1"/>
            <a:r>
              <a:rPr lang="en-US" dirty="0"/>
              <a:t>Click on “+” (upper right).</a:t>
            </a:r>
          </a:p>
          <a:p>
            <a:pPr lvl="1"/>
            <a:r>
              <a:rPr lang="en-US" dirty="0"/>
              <a:t>Select New repository</a:t>
            </a:r>
            <a:r>
              <a:rPr lang="mr-IN" dirty="0"/>
              <a:t>…</a:t>
            </a:r>
            <a:endParaRPr lang="en-US" dirty="0"/>
          </a:p>
          <a:p>
            <a:pPr lvl="1"/>
            <a:r>
              <a:rPr lang="en-US" dirty="0"/>
              <a:t>Give repo a name, e.g., </a:t>
            </a:r>
            <a:r>
              <a:rPr lang="en-US" b="1" dirty="0"/>
              <a:t>Issues</a:t>
            </a:r>
          </a:p>
          <a:p>
            <a:pPr lvl="1"/>
            <a:r>
              <a:rPr lang="en-US" dirty="0"/>
              <a:t>Select Public.  In real life, this repo is often private (requires $ or special status)</a:t>
            </a:r>
          </a:p>
          <a:p>
            <a:pPr lvl="1"/>
            <a:r>
              <a:rPr lang="en-US" dirty="0" err="1"/>
              <a:t>Init</a:t>
            </a:r>
            <a:r>
              <a:rPr lang="en-US" dirty="0"/>
              <a:t> with README.</a:t>
            </a:r>
          </a:p>
          <a:p>
            <a:pPr lvl="1"/>
            <a:r>
              <a:rPr lang="en-US" dirty="0"/>
              <a:t>Don’t add .</a:t>
            </a:r>
            <a:r>
              <a:rPr lang="en-US" dirty="0" err="1"/>
              <a:t>gitignore</a:t>
            </a:r>
            <a:r>
              <a:rPr lang="en-US" dirty="0"/>
              <a:t> or license.</a:t>
            </a:r>
          </a:p>
          <a:p>
            <a:pPr lvl="1"/>
            <a:r>
              <a:rPr lang="en-US" dirty="0"/>
              <a:t>Click Create Repository.</a:t>
            </a:r>
          </a:p>
        </p:txBody>
      </p:sp>
    </p:spTree>
    <p:extLst>
      <p:ext uri="{BB962C8B-B14F-4D97-AF65-F5344CB8AC3E}">
        <p14:creationId xmlns:p14="http://schemas.microsoft.com/office/powerpoint/2010/main" val="24582027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2: Define Team Policy</a:t>
            </a:r>
          </a:p>
        </p:txBody>
      </p:sp>
      <p:sp>
        <p:nvSpPr>
          <p:cNvPr id="3" name="Content Placeholder 2"/>
          <p:cNvSpPr>
            <a:spLocks noGrp="1"/>
          </p:cNvSpPr>
          <p:nvPr>
            <p:ph idx="1"/>
          </p:nvPr>
        </p:nvSpPr>
        <p:spPr>
          <a:xfrm>
            <a:off x="0" y="1050324"/>
            <a:ext cx="11369809" cy="4534408"/>
          </a:xfrm>
        </p:spPr>
        <p:txBody>
          <a:bodyPr/>
          <a:lstStyle/>
          <a:p>
            <a:r>
              <a:rPr lang="en-US" sz="2400" dirty="0"/>
              <a:t>Create file:</a:t>
            </a:r>
          </a:p>
          <a:p>
            <a:pPr lvl="1"/>
            <a:r>
              <a:rPr lang="en-US" sz="2000" dirty="0"/>
              <a:t>Go to new repo: Issues.</a:t>
            </a:r>
          </a:p>
          <a:p>
            <a:pPr lvl="1"/>
            <a:r>
              <a:rPr lang="en-US" sz="2000" dirty="0"/>
              <a:t>Select &lt;&gt; Code tab.</a:t>
            </a:r>
          </a:p>
          <a:p>
            <a:pPr lvl="1"/>
            <a:r>
              <a:rPr lang="en-US" sz="2000" dirty="0"/>
              <a:t>Select Create new file </a:t>
            </a:r>
            <a:r>
              <a:rPr lang="en-US" sz="2000" dirty="0" err="1"/>
              <a:t>TeamPolicy.md</a:t>
            </a:r>
            <a:endParaRPr lang="en-US" sz="2000" dirty="0"/>
          </a:p>
          <a:p>
            <a:r>
              <a:rPr lang="en-US" sz="2400" dirty="0"/>
              <a:t>Questions to address:</a:t>
            </a:r>
          </a:p>
          <a:p>
            <a:pPr lvl="1"/>
            <a:r>
              <a:rPr lang="en-US" sz="2000" dirty="0"/>
              <a:t>How members support team?</a:t>
            </a:r>
          </a:p>
          <a:p>
            <a:pPr lvl="1"/>
            <a:r>
              <a:rPr lang="en-US" sz="2000" dirty="0"/>
              <a:t>How team supports members?</a:t>
            </a:r>
          </a:p>
          <a:p>
            <a:r>
              <a:rPr lang="en-US" sz="2400" dirty="0"/>
              <a:t>Community version: </a:t>
            </a:r>
          </a:p>
          <a:p>
            <a:pPr lvl="1"/>
            <a:r>
              <a:rPr lang="en-US" sz="2000" dirty="0">
                <a:hlinkClick r:id="rId3"/>
              </a:rPr>
              <a:t>http://contributor-covenant.org</a:t>
            </a:r>
            <a:endParaRPr lang="en-US" sz="2000" dirty="0"/>
          </a:p>
          <a:p>
            <a:r>
              <a:rPr lang="en-US" sz="2400" dirty="0"/>
              <a:t>Policy is living document:</a:t>
            </a:r>
          </a:p>
          <a:p>
            <a:pPr lvl="1"/>
            <a:r>
              <a:rPr lang="en-US" sz="2000" dirty="0"/>
              <a:t>Informal good practices added.</a:t>
            </a:r>
          </a:p>
          <a:p>
            <a:pPr lvl="1"/>
            <a:r>
              <a:rPr lang="en-US" sz="2000" dirty="0"/>
              <a:t>Avoidable bad situations addressed.</a:t>
            </a: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35160" y="411480"/>
            <a:ext cx="5500409" cy="5787817"/>
          </a:xfrm>
          <a:prstGeom prst="rect">
            <a:avLst/>
          </a:prstGeom>
        </p:spPr>
      </p:pic>
      <p:sp>
        <p:nvSpPr>
          <p:cNvPr id="6" name="Oval 5"/>
          <p:cNvSpPr/>
          <p:nvPr/>
        </p:nvSpPr>
        <p:spPr>
          <a:xfrm>
            <a:off x="6388442" y="593124"/>
            <a:ext cx="827903" cy="457200"/>
          </a:xfrm>
          <a:prstGeom prst="ellipse">
            <a:avLst/>
          </a:prstGeom>
          <a:noFill/>
          <a:ln w="25400">
            <a:solidFill>
              <a:srgbClr val="FF0000"/>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Tree>
    <p:extLst>
      <p:ext uri="{BB962C8B-B14F-4D97-AF65-F5344CB8AC3E}">
        <p14:creationId xmlns:p14="http://schemas.microsoft.com/office/powerpoint/2010/main" val="96703123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3a: Create Issues</a:t>
            </a:r>
          </a:p>
        </p:txBody>
      </p:sp>
      <p:sp>
        <p:nvSpPr>
          <p:cNvPr id="3" name="Content Placeholder 2"/>
          <p:cNvSpPr>
            <a:spLocks noGrp="1"/>
          </p:cNvSpPr>
          <p:nvPr>
            <p:ph idx="1"/>
          </p:nvPr>
        </p:nvSpPr>
        <p:spPr/>
        <p:txBody>
          <a:bodyPr/>
          <a:lstStyle/>
          <a:p>
            <a:r>
              <a:rPr lang="en-US" dirty="0"/>
              <a:t>Select the Issues tab.</a:t>
            </a:r>
          </a:p>
          <a:p>
            <a:r>
              <a:rPr lang="en-US" dirty="0"/>
              <a:t>Click on New Issue.</a:t>
            </a:r>
          </a:p>
          <a:p>
            <a:r>
              <a:rPr lang="en-US" dirty="0"/>
              <a:t>Type in task statement 1 (from list).</a:t>
            </a:r>
          </a:p>
          <a:p>
            <a:pPr lvl="1"/>
            <a:r>
              <a:rPr lang="en-US" dirty="0"/>
              <a:t>Type in title only.</a:t>
            </a:r>
          </a:p>
          <a:p>
            <a:r>
              <a:rPr lang="en-US" dirty="0"/>
              <a:t>Click Submit new issue</a:t>
            </a:r>
          </a:p>
          <a:p>
            <a:r>
              <a:rPr lang="en-US" dirty="0"/>
              <a:t>Repeat.</a:t>
            </a:r>
          </a:p>
          <a:p>
            <a:endParaRPr lang="en-US" dirty="0"/>
          </a:p>
          <a:p>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12137" r="10071"/>
          <a:stretch/>
        </p:blipFill>
        <p:spPr>
          <a:xfrm>
            <a:off x="6583156" y="38431"/>
            <a:ext cx="5605669" cy="5242560"/>
          </a:xfrm>
          <a:prstGeom prst="rect">
            <a:avLst/>
          </a:prstGeom>
        </p:spPr>
      </p:pic>
      <p:sp>
        <p:nvSpPr>
          <p:cNvPr id="5" name="Oval 4"/>
          <p:cNvSpPr/>
          <p:nvPr/>
        </p:nvSpPr>
        <p:spPr>
          <a:xfrm>
            <a:off x="7051051" y="922389"/>
            <a:ext cx="827903" cy="457200"/>
          </a:xfrm>
          <a:prstGeom prst="ellipse">
            <a:avLst/>
          </a:prstGeom>
          <a:noFill/>
          <a:ln w="25400">
            <a:solidFill>
              <a:srgbClr val="FF0000"/>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6" name="Oval 5"/>
          <p:cNvSpPr/>
          <p:nvPr/>
        </p:nvSpPr>
        <p:spPr>
          <a:xfrm>
            <a:off x="11134294" y="1268915"/>
            <a:ext cx="827903" cy="457200"/>
          </a:xfrm>
          <a:prstGeom prst="ellipse">
            <a:avLst/>
          </a:prstGeom>
          <a:noFill/>
          <a:ln w="25400">
            <a:solidFill>
              <a:srgbClr val="FF0000"/>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Tree>
    <p:extLst>
      <p:ext uri="{BB962C8B-B14F-4D97-AF65-F5344CB8AC3E}">
        <p14:creationId xmlns:p14="http://schemas.microsoft.com/office/powerpoint/2010/main" val="369122351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7561077" y="85006"/>
            <a:ext cx="4177155" cy="6627616"/>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a:t>Step 3b: Create Initiation Checklist</a:t>
            </a:r>
          </a:p>
        </p:txBody>
      </p:sp>
      <p:sp>
        <p:nvSpPr>
          <p:cNvPr id="3" name="Content Placeholder 2"/>
          <p:cNvSpPr>
            <a:spLocks noGrp="1"/>
          </p:cNvSpPr>
          <p:nvPr>
            <p:ph idx="1"/>
          </p:nvPr>
        </p:nvSpPr>
        <p:spPr/>
        <p:txBody>
          <a:bodyPr/>
          <a:lstStyle/>
          <a:p>
            <a:r>
              <a:rPr lang="en-US" dirty="0"/>
              <a:t>Select the Issues tab.</a:t>
            </a:r>
          </a:p>
          <a:p>
            <a:r>
              <a:rPr lang="en-US" dirty="0"/>
              <a:t>Click on New Issue.</a:t>
            </a:r>
          </a:p>
          <a:p>
            <a:r>
              <a:rPr lang="en-US" dirty="0"/>
              <a:t>Select a classmate.</a:t>
            </a:r>
          </a:p>
          <a:p>
            <a:r>
              <a:rPr lang="en-US" dirty="0"/>
              <a:t>Type in title: Pat Evans Initiation Checklist</a:t>
            </a:r>
          </a:p>
          <a:p>
            <a:r>
              <a:rPr lang="en-US" dirty="0"/>
              <a:t>Add checklist items:</a:t>
            </a:r>
          </a:p>
          <a:p>
            <a:pPr lvl="1"/>
            <a:r>
              <a:rPr lang="en-US" dirty="0"/>
              <a:t>Use syntax:</a:t>
            </a:r>
            <a:br>
              <a:rPr lang="en-US" dirty="0"/>
            </a:br>
            <a:r>
              <a:rPr lang="mr-IN" dirty="0"/>
              <a:t>- [</a:t>
            </a:r>
            <a:r>
              <a:rPr lang="en-US" dirty="0"/>
              <a:t> ] Description</a:t>
            </a:r>
          </a:p>
        </p:txBody>
      </p:sp>
      <p:sp>
        <p:nvSpPr>
          <p:cNvPr id="5" name="Oval 4"/>
          <p:cNvSpPr/>
          <p:nvPr/>
        </p:nvSpPr>
        <p:spPr>
          <a:xfrm>
            <a:off x="8180794" y="209734"/>
            <a:ext cx="827903" cy="457200"/>
          </a:xfrm>
          <a:prstGeom prst="ellipse">
            <a:avLst/>
          </a:prstGeom>
          <a:noFill/>
          <a:ln w="25400">
            <a:solidFill>
              <a:srgbClr val="FF0000"/>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4" name="TextBox 3">
            <a:extLst>
              <a:ext uri="{FF2B5EF4-FFF2-40B4-BE49-F238E27FC236}">
                <a16:creationId xmlns:a16="http://schemas.microsoft.com/office/drawing/2014/main" id="{7C03D3C6-729B-40DF-9039-94718A9883E5}"/>
              </a:ext>
            </a:extLst>
          </p:cNvPr>
          <p:cNvSpPr txBox="1"/>
          <p:nvPr/>
        </p:nvSpPr>
        <p:spPr>
          <a:xfrm>
            <a:off x="1843094" y="5321586"/>
            <a:ext cx="1864614" cy="341632"/>
          </a:xfrm>
          <a:prstGeom prst="rect">
            <a:avLst/>
          </a:prstGeom>
          <a:noFill/>
        </p:spPr>
        <p:txBody>
          <a:bodyPr wrap="none" rtlCol="0">
            <a:spAutoFit/>
          </a:bodyPr>
          <a:lstStyle/>
          <a:p>
            <a:pPr algn="ctr">
              <a:lnSpc>
                <a:spcPct val="90000"/>
              </a:lnSpc>
            </a:pPr>
            <a:r>
              <a:rPr lang="en-US" dirty="0">
                <a:solidFill>
                  <a:schemeClr val="accent1"/>
                </a:solidFill>
              </a:rPr>
              <a:t>Spaces required</a:t>
            </a:r>
          </a:p>
        </p:txBody>
      </p:sp>
      <p:cxnSp>
        <p:nvCxnSpPr>
          <p:cNvPr id="8" name="Straight Arrow Connector 7">
            <a:extLst>
              <a:ext uri="{FF2B5EF4-FFF2-40B4-BE49-F238E27FC236}">
                <a16:creationId xmlns:a16="http://schemas.microsoft.com/office/drawing/2014/main" id="{BC5928F4-8063-473A-BBE6-4682D00994FF}"/>
              </a:ext>
            </a:extLst>
          </p:cNvPr>
          <p:cNvCxnSpPr>
            <a:cxnSpLocks/>
            <a:stCxn id="4" idx="1"/>
          </p:cNvCxnSpPr>
          <p:nvPr/>
        </p:nvCxnSpPr>
        <p:spPr>
          <a:xfrm flipH="1" flipV="1">
            <a:off x="1352282" y="5022761"/>
            <a:ext cx="490812" cy="4696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DBB7D193-D228-4415-A227-616D9A4C2C23}"/>
              </a:ext>
            </a:extLst>
          </p:cNvPr>
          <p:cNvCxnSpPr>
            <a:stCxn id="4" idx="1"/>
          </p:cNvCxnSpPr>
          <p:nvPr/>
        </p:nvCxnSpPr>
        <p:spPr>
          <a:xfrm flipH="1" flipV="1">
            <a:off x="1577662" y="5022761"/>
            <a:ext cx="265432" cy="4696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2570012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4: Create Kanban Board</a:t>
            </a:r>
          </a:p>
        </p:txBody>
      </p:sp>
      <p:sp>
        <p:nvSpPr>
          <p:cNvPr id="3" name="Content Placeholder 2"/>
          <p:cNvSpPr>
            <a:spLocks noGrp="1"/>
          </p:cNvSpPr>
          <p:nvPr>
            <p:ph idx="1"/>
          </p:nvPr>
        </p:nvSpPr>
        <p:spPr>
          <a:xfrm>
            <a:off x="153725" y="1544630"/>
            <a:ext cx="11369809" cy="4047778"/>
          </a:xfrm>
        </p:spPr>
        <p:txBody>
          <a:bodyPr/>
          <a:lstStyle/>
          <a:p>
            <a:r>
              <a:rPr lang="en-US" dirty="0"/>
              <a:t>Select Projects tab</a:t>
            </a:r>
          </a:p>
          <a:p>
            <a:r>
              <a:rPr lang="en-US" dirty="0"/>
              <a:t>Click New Project</a:t>
            </a:r>
          </a:p>
          <a:p>
            <a:r>
              <a:rPr lang="en-US" dirty="0"/>
              <a:t>Use title </a:t>
            </a:r>
          </a:p>
          <a:p>
            <a:pPr lvl="1"/>
            <a:r>
              <a:rPr lang="en-US" dirty="0"/>
              <a:t>Team Kanban board</a:t>
            </a:r>
          </a:p>
          <a:p>
            <a:r>
              <a:rPr lang="en-US" dirty="0"/>
              <a:t>Add these columns:</a:t>
            </a:r>
          </a:p>
          <a:p>
            <a:pPr lvl="1"/>
            <a:r>
              <a:rPr lang="en-US" dirty="0"/>
              <a:t>Backlog, Ready, In progress, In review, Done.</a:t>
            </a:r>
          </a:p>
          <a:p>
            <a:r>
              <a:rPr lang="en-US" dirty="0"/>
              <a:t>Click on +Add cards (upper right).</a:t>
            </a:r>
          </a:p>
          <a:p>
            <a:pPr lvl="1"/>
            <a:r>
              <a:rPr lang="en-US" dirty="0"/>
              <a:t>Move each issue to the proper Kanban column</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40763" y="803119"/>
            <a:ext cx="7918162" cy="3424324"/>
          </a:xfrm>
          <a:prstGeom prst="rect">
            <a:avLst/>
          </a:prstGeom>
        </p:spPr>
      </p:pic>
      <p:sp>
        <p:nvSpPr>
          <p:cNvPr id="5" name="Oval 4"/>
          <p:cNvSpPr/>
          <p:nvPr/>
        </p:nvSpPr>
        <p:spPr>
          <a:xfrm>
            <a:off x="6216164" y="1040314"/>
            <a:ext cx="827903" cy="457200"/>
          </a:xfrm>
          <a:prstGeom prst="ellipse">
            <a:avLst/>
          </a:prstGeom>
          <a:noFill/>
          <a:ln w="25400">
            <a:solidFill>
              <a:srgbClr val="FF0000"/>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Tree>
    <p:extLst>
      <p:ext uri="{BB962C8B-B14F-4D97-AF65-F5344CB8AC3E}">
        <p14:creationId xmlns:p14="http://schemas.microsoft.com/office/powerpoint/2010/main" val="117492020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65760" y="186193"/>
            <a:ext cx="11372473" cy="510909"/>
          </a:xfrm>
        </p:spPr>
        <p:txBody>
          <a:bodyPr/>
          <a:lstStyle/>
          <a:p>
            <a:r>
              <a:rPr lang="en-US" dirty="0"/>
              <a:t>Next Steps: Real Life</a:t>
            </a:r>
          </a:p>
        </p:txBody>
      </p:sp>
      <p:sp>
        <p:nvSpPr>
          <p:cNvPr id="3" name="Content Placeholder 2"/>
          <p:cNvSpPr>
            <a:spLocks noGrp="1"/>
          </p:cNvSpPr>
          <p:nvPr>
            <p:ph idx="1"/>
          </p:nvPr>
        </p:nvSpPr>
        <p:spPr>
          <a:xfrm>
            <a:off x="365760" y="697103"/>
            <a:ext cx="11369809" cy="4966116"/>
          </a:xfrm>
        </p:spPr>
        <p:txBody>
          <a:bodyPr/>
          <a:lstStyle/>
          <a:p>
            <a:r>
              <a:rPr lang="en-US" dirty="0"/>
              <a:t>Create a GitHub Org and set of repos for your team:</a:t>
            </a:r>
          </a:p>
          <a:p>
            <a:pPr lvl="1"/>
            <a:r>
              <a:rPr lang="en-US" dirty="0"/>
              <a:t>Each team member has an individual repo.</a:t>
            </a:r>
          </a:p>
          <a:p>
            <a:pPr lvl="1"/>
            <a:r>
              <a:rPr lang="en-US" dirty="0"/>
              <a:t>Each project has a repo.</a:t>
            </a:r>
          </a:p>
          <a:p>
            <a:pPr lvl="1"/>
            <a:r>
              <a:rPr lang="en-US" dirty="0"/>
              <a:t>One special repo for issues.</a:t>
            </a:r>
          </a:p>
          <a:p>
            <a:r>
              <a:rPr lang="en-US" dirty="0"/>
              <a:t>Track all work:</a:t>
            </a:r>
          </a:p>
          <a:p>
            <a:pPr lvl="1"/>
            <a:r>
              <a:rPr lang="en-US" dirty="0"/>
              <a:t>Use checklists for initiation, exit, any big new effort.</a:t>
            </a:r>
          </a:p>
          <a:p>
            <a:pPr lvl="1"/>
            <a:r>
              <a:rPr lang="en-US" dirty="0"/>
              <a:t>Create Kanban board. Keep it current.</a:t>
            </a:r>
          </a:p>
          <a:p>
            <a:pPr lvl="1"/>
            <a:r>
              <a:rPr lang="en-US" dirty="0"/>
              <a:t>Aggregate related issues using milestones.</a:t>
            </a:r>
          </a:p>
          <a:p>
            <a:r>
              <a:rPr lang="en-US" dirty="0"/>
              <a:t>Drive meetings using Kanban board.</a:t>
            </a:r>
          </a:p>
          <a:p>
            <a:r>
              <a:rPr lang="en-US" dirty="0"/>
              <a:t>Adapt this approach to meet your needs.</a:t>
            </a:r>
          </a:p>
          <a:p>
            <a:r>
              <a:rPr lang="en-US" dirty="0"/>
              <a:t>When you start to get sloppy, get back on track.</a:t>
            </a:r>
          </a:p>
        </p:txBody>
      </p:sp>
    </p:spTree>
    <p:extLst>
      <p:ext uri="{BB962C8B-B14F-4D97-AF65-F5344CB8AC3E}">
        <p14:creationId xmlns:p14="http://schemas.microsoft.com/office/powerpoint/2010/main" val="5204071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idx="1"/>
          </p:nvPr>
        </p:nvSpPr>
        <p:spPr/>
        <p:txBody>
          <a:bodyPr/>
          <a:lstStyle/>
          <a:p>
            <a:r>
              <a:rPr lang="en-US" dirty="0"/>
              <a:t>Ideas for managing transitions and steady work.</a:t>
            </a:r>
          </a:p>
        </p:txBody>
      </p:sp>
      <p:sp>
        <p:nvSpPr>
          <p:cNvPr id="6" name="Title 5"/>
          <p:cNvSpPr>
            <a:spLocks noGrp="1"/>
          </p:cNvSpPr>
          <p:nvPr>
            <p:ph type="title"/>
          </p:nvPr>
        </p:nvSpPr>
        <p:spPr/>
        <p:txBody>
          <a:bodyPr>
            <a:normAutofit/>
          </a:bodyPr>
          <a:lstStyle/>
          <a:p>
            <a:r>
              <a:rPr lang="en-US" dirty="0"/>
              <a:t>Small Teams</a:t>
            </a:r>
          </a:p>
        </p:txBody>
      </p:sp>
      <p:sp>
        <p:nvSpPr>
          <p:cNvPr id="3" name="Slide Number Placeholder 2"/>
          <p:cNvSpPr>
            <a:spLocks noGrp="1"/>
          </p:cNvSpPr>
          <p:nvPr>
            <p:ph type="sldNum" sz="quarter" idx="11"/>
          </p:nvPr>
        </p:nvSpPr>
        <p:spPr/>
        <p:txBody>
          <a:bodyPr>
            <a:normAutofit/>
          </a:bodyPr>
          <a:lstStyle/>
          <a:p>
            <a:pPr eaLnBrk="1" latinLnBrk="0" hangingPunct="1"/>
            <a:fld id="{F0C94032-CD4C-4C25-B0C2-CEC720522D92}" type="slidenum">
              <a:rPr kumimoji="0" lang="en-US" smtClean="0"/>
              <a:pPr eaLnBrk="1" latinLnBrk="0" hangingPunct="1"/>
              <a:t>4</a:t>
            </a:fld>
            <a:endParaRPr kumimoji="0" lang="en-US" dirty="0">
              <a:solidFill>
                <a:srgbClr val="FFFFFF"/>
              </a:solidFill>
            </a:endParaRPr>
          </a:p>
        </p:txBody>
      </p:sp>
    </p:spTree>
    <p:extLst>
      <p:ext uri="{BB962C8B-B14F-4D97-AF65-F5344CB8AC3E}">
        <p14:creationId xmlns:p14="http://schemas.microsoft.com/office/powerpoint/2010/main" val="6307591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Small team interaction model</a:t>
            </a:r>
          </a:p>
        </p:txBody>
      </p:sp>
      <p:sp>
        <p:nvSpPr>
          <p:cNvPr id="3" name="Content Placeholder 2"/>
          <p:cNvSpPr>
            <a:spLocks noGrp="1"/>
          </p:cNvSpPr>
          <p:nvPr>
            <p:ph idx="1"/>
          </p:nvPr>
        </p:nvSpPr>
        <p:spPr>
          <a:xfrm>
            <a:off x="365760" y="1443135"/>
            <a:ext cx="8712982" cy="4391608"/>
          </a:xfrm>
        </p:spPr>
        <p:txBody>
          <a:bodyPr>
            <a:normAutofit/>
          </a:bodyPr>
          <a:lstStyle/>
          <a:p>
            <a:r>
              <a:rPr lang="en-US" dirty="0"/>
              <a:t>Team composition:</a:t>
            </a:r>
          </a:p>
          <a:p>
            <a:pPr lvl="1"/>
            <a:r>
              <a:rPr lang="en-US" b="0" dirty="0"/>
              <a:t>Senior staff, faculty: </a:t>
            </a:r>
          </a:p>
          <a:p>
            <a:pPr lvl="2"/>
            <a:r>
              <a:rPr lang="en-US" b="0" dirty="0"/>
              <a:t>Stable presence, in charg</a:t>
            </a:r>
            <a:r>
              <a:rPr lang="en-US" dirty="0"/>
              <a:t>e of science questions, experiments.</a:t>
            </a:r>
          </a:p>
          <a:p>
            <a:pPr lvl="2"/>
            <a:r>
              <a:rPr lang="en-US" b="0" dirty="0"/>
              <a:t>Know the conceptual models well.</a:t>
            </a:r>
          </a:p>
          <a:p>
            <a:pPr lvl="2"/>
            <a:r>
              <a:rPr lang="en-US" b="0" dirty="0"/>
              <a:t>Spend less time writing code, fuzzy on details.</a:t>
            </a:r>
          </a:p>
          <a:p>
            <a:pPr lvl="1"/>
            <a:r>
              <a:rPr lang="en-US" dirty="0"/>
              <a:t>Junior staff, students:</a:t>
            </a:r>
          </a:p>
          <a:p>
            <a:pPr lvl="2"/>
            <a:r>
              <a:rPr lang="en-US" b="0" dirty="0"/>
              <a:t>Transient, dual focus (science results, next position).</a:t>
            </a:r>
          </a:p>
          <a:p>
            <a:pPr lvl="2"/>
            <a:r>
              <a:rPr lang="en-US" dirty="0"/>
              <a:t>Staged experience: New, experienced, departing.</a:t>
            </a:r>
          </a:p>
          <a:p>
            <a:pPr lvl="2"/>
            <a:r>
              <a:rPr lang="en-US" b="0" dirty="0"/>
              <a:t>Learning conceptual models.</a:t>
            </a:r>
          </a:p>
          <a:p>
            <a:pPr lvl="2"/>
            <a:r>
              <a:rPr lang="en-US" b="0" dirty="0"/>
              <a:t>Write most code, know details.</a:t>
            </a:r>
          </a:p>
          <a:p>
            <a:pPr lvl="2"/>
            <a:endParaRPr lang="en-US" b="0" dirty="0"/>
          </a:p>
        </p:txBody>
      </p:sp>
      <p:sp>
        <p:nvSpPr>
          <p:cNvPr id="4" name="Frame 3">
            <a:extLst>
              <a:ext uri="{FF2B5EF4-FFF2-40B4-BE49-F238E27FC236}">
                <a16:creationId xmlns:a16="http://schemas.microsoft.com/office/drawing/2014/main" id="{5F652968-23FE-6B49-B6A3-B1FAC7EEEF4F}"/>
              </a:ext>
            </a:extLst>
          </p:cNvPr>
          <p:cNvSpPr/>
          <p:nvPr/>
        </p:nvSpPr>
        <p:spPr>
          <a:xfrm>
            <a:off x="8008536" y="3175280"/>
            <a:ext cx="3456633" cy="2239586"/>
          </a:xfrm>
          <a:prstGeom prst="frame">
            <a:avLst/>
          </a:prstGeom>
          <a:solidFill>
            <a:schemeClr val="accent2"/>
          </a:solidFill>
          <a:ln>
            <a:solidFill>
              <a:schemeClr val="accent1"/>
            </a:solidFill>
          </a:ln>
          <a:effectLst/>
          <a:scene3d>
            <a:camera prst="orthographicFront">
              <a:rot lat="0" lon="0" rev="0"/>
            </a:camera>
            <a:lightRig rig="threePt" dir="t">
              <a:rot lat="0" lon="0" rev="1200000"/>
            </a:lightRig>
          </a:scene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rtlCol="0" fromWordArt="0" anchor="ctr" anchorCtr="0" forceAA="0" compatLnSpc="1">
            <a:prstTxWarp prst="textNoShape">
              <a:avLst/>
            </a:prstTxWarp>
            <a:noAutofit/>
          </a:bodyPr>
          <a:lstStyle/>
          <a:p>
            <a:pPr algn="ctr">
              <a:lnSpc>
                <a:spcPct val="90000"/>
              </a:lnSpc>
            </a:pPr>
            <a:endParaRPr lang="en-US" dirty="0">
              <a:solidFill>
                <a:schemeClr val="tx1"/>
              </a:solidFill>
              <a:uFillTx/>
            </a:endParaRPr>
          </a:p>
        </p:txBody>
      </p:sp>
      <p:sp>
        <p:nvSpPr>
          <p:cNvPr id="5" name="TextBox 4">
            <a:extLst>
              <a:ext uri="{FF2B5EF4-FFF2-40B4-BE49-F238E27FC236}">
                <a16:creationId xmlns:a16="http://schemas.microsoft.com/office/drawing/2014/main" id="{068E81DA-A251-DC4E-B339-C5EE502B932F}"/>
              </a:ext>
            </a:extLst>
          </p:cNvPr>
          <p:cNvSpPr txBox="1"/>
          <p:nvPr/>
        </p:nvSpPr>
        <p:spPr>
          <a:xfrm>
            <a:off x="8415494" y="3616563"/>
            <a:ext cx="2642716" cy="1338828"/>
          </a:xfrm>
          <a:prstGeom prst="rect">
            <a:avLst/>
          </a:prstGeom>
          <a:noFill/>
        </p:spPr>
        <p:txBody>
          <a:bodyPr wrap="square" rtlCol="0">
            <a:spAutoFit/>
          </a:bodyPr>
          <a:lstStyle/>
          <a:p>
            <a:pPr algn="ctr">
              <a:lnSpc>
                <a:spcPct val="90000"/>
              </a:lnSpc>
            </a:pPr>
            <a:r>
              <a:rPr lang="en-US" dirty="0">
                <a:uFillTx/>
              </a:rPr>
              <a:t>Large teams have additional interaction challenges, and are often composed of smaller sub-teams.</a:t>
            </a:r>
          </a:p>
        </p:txBody>
      </p:sp>
    </p:spTree>
    <p:extLst>
      <p:ext uri="{BB962C8B-B14F-4D97-AF65-F5344CB8AC3E}">
        <p14:creationId xmlns:p14="http://schemas.microsoft.com/office/powerpoint/2010/main" val="37784163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Small team challenges</a:t>
            </a:r>
          </a:p>
        </p:txBody>
      </p:sp>
      <p:sp>
        <p:nvSpPr>
          <p:cNvPr id="3" name="Content Placeholder 2"/>
          <p:cNvSpPr>
            <a:spLocks noGrp="1"/>
          </p:cNvSpPr>
          <p:nvPr>
            <p:ph idx="1"/>
          </p:nvPr>
        </p:nvSpPr>
        <p:spPr>
          <a:xfrm>
            <a:off x="1764105" y="1704392"/>
            <a:ext cx="8712982" cy="4391608"/>
          </a:xfrm>
        </p:spPr>
        <p:txBody>
          <a:bodyPr>
            <a:normAutofit lnSpcReduction="10000"/>
          </a:bodyPr>
          <a:lstStyle/>
          <a:p>
            <a:r>
              <a:rPr lang="en-US" dirty="0"/>
              <a:t>Heavy processes are often neither necessary nor appropriate</a:t>
            </a:r>
          </a:p>
          <a:p>
            <a:pPr lvl="1"/>
            <a:r>
              <a:rPr lang="en-US" dirty="0"/>
              <a:t>Adopt only those processes that add value</a:t>
            </a:r>
          </a:p>
          <a:p>
            <a:r>
              <a:rPr lang="en-US" dirty="0"/>
              <a:t>Ramping up new junior members:</a:t>
            </a:r>
          </a:p>
          <a:p>
            <a:pPr lvl="1"/>
            <a:r>
              <a:rPr lang="en-US" b="0" dirty="0"/>
              <a:t>Background.</a:t>
            </a:r>
          </a:p>
          <a:p>
            <a:pPr lvl="1"/>
            <a:r>
              <a:rPr lang="en-US" dirty="0"/>
              <a:t>Conceptual models.</a:t>
            </a:r>
          </a:p>
          <a:p>
            <a:pPr lvl="1"/>
            <a:r>
              <a:rPr lang="en-US" b="0" dirty="0"/>
              <a:t>Software practices, processes, tools.</a:t>
            </a:r>
          </a:p>
          <a:p>
            <a:r>
              <a:rPr lang="en-US" dirty="0"/>
              <a:t>Preparing for departure of experienced juniors.</a:t>
            </a:r>
          </a:p>
          <a:p>
            <a:pPr lvl="1"/>
            <a:r>
              <a:rPr lang="en-US" b="0" dirty="0"/>
              <a:t>Doing today those things needed for retaining work value.</a:t>
            </a:r>
          </a:p>
          <a:p>
            <a:pPr lvl="1"/>
            <a:r>
              <a:rPr lang="en-US" dirty="0"/>
              <a:t>Managing dual focus.</a:t>
            </a:r>
            <a:endParaRPr lang="en-US" b="0" dirty="0"/>
          </a:p>
        </p:txBody>
      </p:sp>
    </p:spTree>
    <p:extLst>
      <p:ext uri="{BB962C8B-B14F-4D97-AF65-F5344CB8AC3E}">
        <p14:creationId xmlns:p14="http://schemas.microsoft.com/office/powerpoint/2010/main" val="29590381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Group 26"/>
          <p:cNvGrpSpPr/>
          <p:nvPr/>
        </p:nvGrpSpPr>
        <p:grpSpPr>
          <a:xfrm>
            <a:off x="2002854" y="1430896"/>
            <a:ext cx="7919214" cy="4341547"/>
            <a:chOff x="2035373" y="1754453"/>
            <a:chExt cx="7919214" cy="4341547"/>
          </a:xfrm>
        </p:grpSpPr>
        <p:sp>
          <p:nvSpPr>
            <p:cNvPr id="2" name="Rectangle 1"/>
            <p:cNvSpPr/>
            <p:nvPr/>
          </p:nvSpPr>
          <p:spPr>
            <a:xfrm>
              <a:off x="2466237" y="1754454"/>
              <a:ext cx="1989499" cy="1061960"/>
            </a:xfrm>
            <a:prstGeom prst="rect">
              <a:avLst/>
            </a:prstGeom>
            <a:gradFill>
              <a:gsLst>
                <a:gs pos="0">
                  <a:schemeClr val="accent5">
                    <a:lumMod val="60000"/>
                    <a:lumOff val="40000"/>
                  </a:schemeClr>
                </a:gs>
                <a:gs pos="77000">
                  <a:schemeClr val="accent6">
                    <a:lumMod val="105000"/>
                    <a:satMod val="103000"/>
                    <a:tint val="73000"/>
                  </a:schemeClr>
                </a:gs>
                <a:gs pos="100000">
                  <a:schemeClr val="accent6">
                    <a:lumMod val="105000"/>
                    <a:satMod val="109000"/>
                    <a:tint val="81000"/>
                  </a:schemeClr>
                </a:gs>
              </a:gsLst>
            </a:gradFill>
          </p:spPr>
          <p:style>
            <a:lnRef idx="1">
              <a:schemeClr val="accent6"/>
            </a:lnRef>
            <a:fillRef idx="2">
              <a:schemeClr val="accent6"/>
            </a:fillRef>
            <a:effectRef idx="1">
              <a:schemeClr val="accent6"/>
            </a:effectRef>
            <a:fontRef idx="minor">
              <a:schemeClr val="dk1"/>
            </a:fontRef>
          </p:style>
          <p:txBody>
            <a:bodyPr rtlCol="0" anchor="ctr"/>
            <a:lstStyle/>
            <a:p>
              <a:pPr algn="ctr" defTabSz="685800" fontAlgn="auto">
                <a:spcBef>
                  <a:spcPts val="0"/>
                </a:spcBef>
                <a:spcAft>
                  <a:spcPts val="0"/>
                </a:spcAft>
              </a:pPr>
              <a:r>
                <a:rPr lang="en-US" sz="2000" dirty="0">
                  <a:solidFill>
                    <a:prstClr val="black"/>
                  </a:solidFill>
                  <a:sym typeface="Helvetica Light" charset="0"/>
                </a:rPr>
                <a:t>Initiation Setup</a:t>
              </a:r>
            </a:p>
            <a:p>
              <a:pPr algn="ctr" defTabSz="685800" fontAlgn="auto">
                <a:spcBef>
                  <a:spcPts val="0"/>
                </a:spcBef>
                <a:spcAft>
                  <a:spcPts val="0"/>
                </a:spcAft>
              </a:pPr>
              <a:endParaRPr lang="en-US" sz="900" dirty="0">
                <a:solidFill>
                  <a:prstClr val="black"/>
                </a:solidFill>
                <a:sym typeface="Helvetica Light" charset="0"/>
              </a:endParaRPr>
            </a:p>
            <a:p>
              <a:pPr marL="214313" indent="-214313" defTabSz="685800" fontAlgn="auto">
                <a:spcBef>
                  <a:spcPts val="0"/>
                </a:spcBef>
                <a:spcAft>
                  <a:spcPts val="0"/>
                </a:spcAft>
                <a:buFont typeface="Arial" charset="0"/>
                <a:buChar char="•"/>
              </a:pPr>
              <a:r>
                <a:rPr lang="en-US" sz="1200" i="1" dirty="0">
                  <a:solidFill>
                    <a:prstClr val="black"/>
                  </a:solidFill>
                  <a:sym typeface="Helvetica Light" charset="0"/>
                </a:rPr>
                <a:t>Identify project activities</a:t>
              </a:r>
            </a:p>
            <a:p>
              <a:pPr marL="214313" indent="-214313" defTabSz="685800" fontAlgn="auto">
                <a:spcBef>
                  <a:spcPts val="0"/>
                </a:spcBef>
                <a:spcAft>
                  <a:spcPts val="0"/>
                </a:spcAft>
                <a:buFont typeface="Arial" charset="0"/>
                <a:buChar char="•"/>
              </a:pPr>
              <a:r>
                <a:rPr lang="en-US" sz="1200" i="1" dirty="0">
                  <a:solidFill>
                    <a:prstClr val="black"/>
                  </a:solidFill>
                  <a:sym typeface="Helvetica Light" charset="0"/>
                </a:rPr>
                <a:t>Create initiation checklist</a:t>
              </a:r>
            </a:p>
          </p:txBody>
        </p:sp>
        <p:sp>
          <p:nvSpPr>
            <p:cNvPr id="3" name="Rectangle 2"/>
            <p:cNvSpPr/>
            <p:nvPr/>
          </p:nvSpPr>
          <p:spPr>
            <a:xfrm>
              <a:off x="5202079" y="1758537"/>
              <a:ext cx="1989500" cy="1061960"/>
            </a:xfrm>
            <a:prstGeom prst="rect">
              <a:avLst/>
            </a:prstGeom>
            <a:gradFill>
              <a:gsLst>
                <a:gs pos="0">
                  <a:schemeClr val="accent5">
                    <a:lumMod val="60000"/>
                    <a:lumOff val="40000"/>
                  </a:schemeClr>
                </a:gs>
                <a:gs pos="77000">
                  <a:schemeClr val="accent6">
                    <a:lumMod val="105000"/>
                    <a:satMod val="103000"/>
                    <a:tint val="73000"/>
                  </a:schemeClr>
                </a:gs>
                <a:gs pos="100000">
                  <a:schemeClr val="accent6">
                    <a:lumMod val="105000"/>
                    <a:satMod val="109000"/>
                    <a:tint val="81000"/>
                  </a:schemeClr>
                </a:gs>
              </a:gsLst>
            </a:gradFill>
          </p:spPr>
          <p:style>
            <a:lnRef idx="1">
              <a:schemeClr val="accent6"/>
            </a:lnRef>
            <a:fillRef idx="2">
              <a:schemeClr val="accent6"/>
            </a:fillRef>
            <a:effectRef idx="1">
              <a:schemeClr val="accent6"/>
            </a:effectRef>
            <a:fontRef idx="minor">
              <a:schemeClr val="dk1"/>
            </a:fontRef>
          </p:style>
          <p:txBody>
            <a:bodyPr rtlCol="0" anchor="ctr"/>
            <a:lstStyle/>
            <a:p>
              <a:pPr algn="ctr" defTabSz="685800" fontAlgn="auto">
                <a:spcBef>
                  <a:spcPts val="0"/>
                </a:spcBef>
                <a:spcAft>
                  <a:spcPts val="0"/>
                </a:spcAft>
              </a:pPr>
              <a:r>
                <a:rPr lang="en-US" sz="2000" dirty="0">
                  <a:solidFill>
                    <a:prstClr val="black"/>
                  </a:solidFill>
                  <a:sym typeface="Helvetica Light" charset="0"/>
                </a:rPr>
                <a:t>Ramp Up</a:t>
              </a:r>
            </a:p>
            <a:p>
              <a:pPr algn="ctr" defTabSz="685800" fontAlgn="auto">
                <a:spcBef>
                  <a:spcPts val="0"/>
                </a:spcBef>
                <a:spcAft>
                  <a:spcPts val="0"/>
                </a:spcAft>
              </a:pPr>
              <a:endParaRPr lang="en-US" sz="1200" dirty="0">
                <a:solidFill>
                  <a:prstClr val="black"/>
                </a:solidFill>
                <a:sym typeface="Helvetica Light" charset="0"/>
              </a:endParaRPr>
            </a:p>
            <a:p>
              <a:pPr marL="214313" indent="-214313" defTabSz="685800" fontAlgn="auto">
                <a:spcBef>
                  <a:spcPts val="0"/>
                </a:spcBef>
                <a:spcAft>
                  <a:spcPts val="0"/>
                </a:spcAft>
                <a:buFont typeface="Arial" charset="0"/>
                <a:buChar char="•"/>
              </a:pPr>
              <a:r>
                <a:rPr lang="en-US" sz="1200" i="1" dirty="0">
                  <a:solidFill>
                    <a:prstClr val="black"/>
                  </a:solidFill>
                  <a:sym typeface="Helvetica Light" charset="0"/>
                </a:rPr>
                <a:t>Work initiation checklist</a:t>
              </a:r>
            </a:p>
            <a:p>
              <a:pPr marL="214313" indent="-214313" defTabSz="685800" fontAlgn="auto">
                <a:spcBef>
                  <a:spcPts val="0"/>
                </a:spcBef>
                <a:spcAft>
                  <a:spcPts val="0"/>
                </a:spcAft>
                <a:buFont typeface="Arial" charset="0"/>
                <a:buChar char="•"/>
              </a:pPr>
              <a:r>
                <a:rPr lang="en-US" sz="1200" i="1" dirty="0">
                  <a:solidFill>
                    <a:prstClr val="black"/>
                  </a:solidFill>
                  <a:sym typeface="Helvetica Light" charset="0"/>
                </a:rPr>
                <a:t>Initiate project activities</a:t>
              </a:r>
            </a:p>
          </p:txBody>
        </p:sp>
        <p:sp>
          <p:nvSpPr>
            <p:cNvPr id="4" name="Rectangle 3"/>
            <p:cNvSpPr/>
            <p:nvPr/>
          </p:nvSpPr>
          <p:spPr>
            <a:xfrm>
              <a:off x="7965088" y="1754453"/>
              <a:ext cx="1989499" cy="1061960"/>
            </a:xfrm>
            <a:prstGeom prst="rect">
              <a:avLst/>
            </a:prstGeom>
            <a:gradFill>
              <a:gsLst>
                <a:gs pos="0">
                  <a:schemeClr val="accent5">
                    <a:lumMod val="60000"/>
                    <a:lumOff val="40000"/>
                  </a:schemeClr>
                </a:gs>
                <a:gs pos="77000">
                  <a:schemeClr val="accent6">
                    <a:lumMod val="105000"/>
                    <a:satMod val="103000"/>
                    <a:tint val="73000"/>
                  </a:schemeClr>
                </a:gs>
                <a:gs pos="100000">
                  <a:schemeClr val="accent6">
                    <a:lumMod val="105000"/>
                    <a:satMod val="109000"/>
                    <a:tint val="81000"/>
                  </a:schemeClr>
                </a:gs>
              </a:gsLst>
            </a:gradFill>
          </p:spPr>
          <p:style>
            <a:lnRef idx="1">
              <a:schemeClr val="accent6"/>
            </a:lnRef>
            <a:fillRef idx="2">
              <a:schemeClr val="accent6"/>
            </a:fillRef>
            <a:effectRef idx="1">
              <a:schemeClr val="accent6"/>
            </a:effectRef>
            <a:fontRef idx="minor">
              <a:schemeClr val="dk1"/>
            </a:fontRef>
          </p:style>
          <p:txBody>
            <a:bodyPr rtlCol="0" anchor="ctr"/>
            <a:lstStyle/>
            <a:p>
              <a:pPr algn="ctr" defTabSz="685800" fontAlgn="auto">
                <a:spcBef>
                  <a:spcPts val="0"/>
                </a:spcBef>
                <a:spcAft>
                  <a:spcPts val="0"/>
                </a:spcAft>
              </a:pPr>
              <a:r>
                <a:rPr lang="en-US" sz="1900" dirty="0">
                  <a:solidFill>
                    <a:prstClr val="black"/>
                  </a:solidFill>
                  <a:sym typeface="Helvetica Light" charset="0"/>
                </a:rPr>
                <a:t>Ongoing Planning</a:t>
              </a:r>
            </a:p>
            <a:p>
              <a:pPr algn="ctr" defTabSz="685800" fontAlgn="auto">
                <a:spcBef>
                  <a:spcPts val="0"/>
                </a:spcBef>
                <a:spcAft>
                  <a:spcPts val="0"/>
                </a:spcAft>
              </a:pPr>
              <a:endParaRPr lang="en-US" sz="1200" dirty="0">
                <a:solidFill>
                  <a:prstClr val="black"/>
                </a:solidFill>
                <a:sym typeface="Helvetica Light" charset="0"/>
              </a:endParaRPr>
            </a:p>
            <a:p>
              <a:pPr marL="214313" indent="-214313" defTabSz="685800" fontAlgn="auto">
                <a:spcBef>
                  <a:spcPts val="0"/>
                </a:spcBef>
                <a:spcAft>
                  <a:spcPts val="0"/>
                </a:spcAft>
                <a:buFont typeface="Arial" charset="0"/>
                <a:buChar char="•"/>
              </a:pPr>
              <a:r>
                <a:rPr lang="en-US" sz="1200" i="1" dirty="0">
                  <a:solidFill>
                    <a:prstClr val="black"/>
                  </a:solidFill>
                  <a:sym typeface="Helvetica Light" charset="0"/>
                </a:rPr>
                <a:t>Kanban workflow</a:t>
              </a:r>
            </a:p>
            <a:p>
              <a:pPr marL="214313" indent="-214313" defTabSz="685800" fontAlgn="auto">
                <a:spcBef>
                  <a:spcPts val="0"/>
                </a:spcBef>
                <a:spcAft>
                  <a:spcPts val="0"/>
                </a:spcAft>
                <a:buFont typeface="Arial" charset="0"/>
                <a:buChar char="•"/>
              </a:pPr>
              <a:r>
                <a:rPr lang="en-US" sz="1200" i="1" dirty="0">
                  <a:solidFill>
                    <a:prstClr val="black"/>
                  </a:solidFill>
                  <a:sym typeface="Helvetica Light" charset="0"/>
                </a:rPr>
                <a:t>Observe policies</a:t>
              </a:r>
            </a:p>
          </p:txBody>
        </p:sp>
        <p:sp>
          <p:nvSpPr>
            <p:cNvPr id="5" name="Rectangle 4"/>
            <p:cNvSpPr/>
            <p:nvPr/>
          </p:nvSpPr>
          <p:spPr>
            <a:xfrm>
              <a:off x="7965088" y="3399475"/>
              <a:ext cx="1989499" cy="1061960"/>
            </a:xfrm>
            <a:prstGeom prst="rect">
              <a:avLst/>
            </a:prstGeom>
            <a:gradFill>
              <a:gsLst>
                <a:gs pos="0">
                  <a:schemeClr val="accent5">
                    <a:lumMod val="60000"/>
                    <a:lumOff val="40000"/>
                  </a:schemeClr>
                </a:gs>
                <a:gs pos="77000">
                  <a:schemeClr val="accent6">
                    <a:lumMod val="105000"/>
                    <a:satMod val="103000"/>
                    <a:tint val="73000"/>
                  </a:schemeClr>
                </a:gs>
                <a:gs pos="100000">
                  <a:schemeClr val="accent6">
                    <a:lumMod val="105000"/>
                    <a:satMod val="109000"/>
                    <a:tint val="81000"/>
                  </a:schemeClr>
                </a:gs>
              </a:gsLst>
            </a:gradFill>
          </p:spPr>
          <p:style>
            <a:lnRef idx="1">
              <a:schemeClr val="accent6"/>
            </a:lnRef>
            <a:fillRef idx="2">
              <a:schemeClr val="accent6"/>
            </a:fillRef>
            <a:effectRef idx="1">
              <a:schemeClr val="accent6"/>
            </a:effectRef>
            <a:fontRef idx="minor">
              <a:schemeClr val="dk1"/>
            </a:fontRef>
          </p:style>
          <p:txBody>
            <a:bodyPr rtlCol="0" anchor="ctr"/>
            <a:lstStyle/>
            <a:p>
              <a:pPr algn="ctr" defTabSz="685800" fontAlgn="auto">
                <a:spcBef>
                  <a:spcPts val="0"/>
                </a:spcBef>
                <a:spcAft>
                  <a:spcPts val="0"/>
                </a:spcAft>
              </a:pPr>
              <a:r>
                <a:rPr lang="en-US" sz="2000" dirty="0">
                  <a:solidFill>
                    <a:prstClr val="black"/>
                  </a:solidFill>
                  <a:sym typeface="Helvetica Light" charset="0"/>
                </a:rPr>
                <a:t>Ongoing Work</a:t>
              </a:r>
            </a:p>
            <a:p>
              <a:pPr algn="ctr" defTabSz="685800" fontAlgn="auto">
                <a:spcBef>
                  <a:spcPts val="0"/>
                </a:spcBef>
                <a:spcAft>
                  <a:spcPts val="0"/>
                </a:spcAft>
              </a:pPr>
              <a:endParaRPr lang="en-US" sz="1400" dirty="0">
                <a:solidFill>
                  <a:prstClr val="black"/>
                </a:solidFill>
                <a:sym typeface="Helvetica Light" charset="0"/>
              </a:endParaRPr>
            </a:p>
            <a:p>
              <a:pPr marL="214313" indent="-214313" defTabSz="685800" fontAlgn="auto">
                <a:spcBef>
                  <a:spcPts val="0"/>
                </a:spcBef>
                <a:spcAft>
                  <a:spcPts val="0"/>
                </a:spcAft>
                <a:buFont typeface="Arial" charset="0"/>
                <a:buChar char="•"/>
              </a:pPr>
              <a:r>
                <a:rPr lang="en-US" sz="1200" i="1" dirty="0">
                  <a:solidFill>
                    <a:prstClr val="black"/>
                  </a:solidFill>
                  <a:sym typeface="Helvetica Light" charset="0"/>
                </a:rPr>
                <a:t>Conduct activities</a:t>
              </a:r>
            </a:p>
            <a:p>
              <a:pPr marL="214313" indent="-214313" defTabSz="685800" fontAlgn="auto">
                <a:spcBef>
                  <a:spcPts val="0"/>
                </a:spcBef>
                <a:spcAft>
                  <a:spcPts val="0"/>
                </a:spcAft>
                <a:buFont typeface="Arial" charset="0"/>
                <a:buChar char="•"/>
              </a:pPr>
              <a:r>
                <a:rPr lang="en-US" sz="1200" i="1" dirty="0">
                  <a:solidFill>
                    <a:prstClr val="black"/>
                  </a:solidFill>
                  <a:sym typeface="Helvetica Light" charset="0"/>
                </a:rPr>
                <a:t>Observe policies</a:t>
              </a:r>
              <a:endParaRPr lang="en-US" sz="1050" i="1" dirty="0">
                <a:solidFill>
                  <a:prstClr val="black"/>
                </a:solidFill>
                <a:sym typeface="Helvetica Light" charset="0"/>
              </a:endParaRPr>
            </a:p>
          </p:txBody>
        </p:sp>
        <p:sp>
          <p:nvSpPr>
            <p:cNvPr id="6" name="Rectangle 5"/>
            <p:cNvSpPr/>
            <p:nvPr/>
          </p:nvSpPr>
          <p:spPr>
            <a:xfrm>
              <a:off x="7951221" y="5020696"/>
              <a:ext cx="1989499" cy="1061960"/>
            </a:xfrm>
            <a:prstGeom prst="rect">
              <a:avLst/>
            </a:prstGeom>
            <a:gradFill>
              <a:gsLst>
                <a:gs pos="0">
                  <a:schemeClr val="accent5">
                    <a:lumMod val="60000"/>
                    <a:lumOff val="40000"/>
                  </a:schemeClr>
                </a:gs>
                <a:gs pos="77000">
                  <a:schemeClr val="accent6">
                    <a:lumMod val="105000"/>
                    <a:satMod val="103000"/>
                    <a:tint val="73000"/>
                  </a:schemeClr>
                </a:gs>
                <a:gs pos="100000">
                  <a:schemeClr val="accent6">
                    <a:lumMod val="105000"/>
                    <a:satMod val="109000"/>
                    <a:tint val="81000"/>
                  </a:schemeClr>
                </a:gs>
              </a:gsLst>
            </a:gradFill>
          </p:spPr>
          <p:style>
            <a:lnRef idx="1">
              <a:schemeClr val="accent6"/>
            </a:lnRef>
            <a:fillRef idx="2">
              <a:schemeClr val="accent6"/>
            </a:fillRef>
            <a:effectRef idx="1">
              <a:schemeClr val="accent6"/>
            </a:effectRef>
            <a:fontRef idx="minor">
              <a:schemeClr val="dk1"/>
            </a:fontRef>
          </p:style>
          <p:txBody>
            <a:bodyPr rtlCol="0" anchor="ctr"/>
            <a:lstStyle/>
            <a:p>
              <a:pPr algn="ctr" defTabSz="685800" fontAlgn="auto">
                <a:spcBef>
                  <a:spcPts val="0"/>
                </a:spcBef>
                <a:spcAft>
                  <a:spcPts val="0"/>
                </a:spcAft>
              </a:pPr>
              <a:r>
                <a:rPr lang="en-US" sz="2000" dirty="0">
                  <a:solidFill>
                    <a:prstClr val="black"/>
                  </a:solidFill>
                  <a:sym typeface="Helvetica Light" charset="0"/>
                </a:rPr>
                <a:t>Exit Setup</a:t>
              </a:r>
            </a:p>
            <a:p>
              <a:pPr algn="ctr" defTabSz="685800" fontAlgn="auto">
                <a:spcBef>
                  <a:spcPts val="0"/>
                </a:spcBef>
                <a:spcAft>
                  <a:spcPts val="0"/>
                </a:spcAft>
              </a:pPr>
              <a:endParaRPr lang="en-US" sz="1600" dirty="0">
                <a:solidFill>
                  <a:prstClr val="black"/>
                </a:solidFill>
                <a:sym typeface="Helvetica Light" charset="0"/>
              </a:endParaRPr>
            </a:p>
            <a:p>
              <a:pPr marL="214313" indent="-214313" defTabSz="685800" fontAlgn="auto">
                <a:spcBef>
                  <a:spcPts val="0"/>
                </a:spcBef>
                <a:spcAft>
                  <a:spcPts val="0"/>
                </a:spcAft>
                <a:buFont typeface="Arial" charset="0"/>
                <a:buChar char="•"/>
              </a:pPr>
              <a:r>
                <a:rPr lang="en-US" sz="1200" i="1" dirty="0">
                  <a:solidFill>
                    <a:prstClr val="black"/>
                  </a:solidFill>
                  <a:sym typeface="Helvetica Light" charset="0"/>
                </a:rPr>
                <a:t>Identify final deliverables</a:t>
              </a:r>
            </a:p>
            <a:p>
              <a:pPr marL="214313" indent="-214313" defTabSz="685800" fontAlgn="auto">
                <a:spcBef>
                  <a:spcPts val="0"/>
                </a:spcBef>
                <a:spcAft>
                  <a:spcPts val="0"/>
                </a:spcAft>
                <a:buFont typeface="Arial" charset="0"/>
                <a:buChar char="•"/>
              </a:pPr>
              <a:r>
                <a:rPr lang="en-US" sz="1200" i="1" dirty="0">
                  <a:solidFill>
                    <a:prstClr val="black"/>
                  </a:solidFill>
                  <a:sym typeface="Helvetica Light" charset="0"/>
                </a:rPr>
                <a:t>Create exit checklist</a:t>
              </a:r>
            </a:p>
          </p:txBody>
        </p:sp>
        <p:sp>
          <p:nvSpPr>
            <p:cNvPr id="7" name="Rectangle 6"/>
            <p:cNvSpPr/>
            <p:nvPr/>
          </p:nvSpPr>
          <p:spPr>
            <a:xfrm>
              <a:off x="2466237" y="3382944"/>
              <a:ext cx="1989499" cy="1061960"/>
            </a:xfrm>
            <a:prstGeom prst="rect">
              <a:avLst/>
            </a:prstGeom>
            <a:gradFill>
              <a:gsLst>
                <a:gs pos="0">
                  <a:schemeClr val="accent5">
                    <a:lumMod val="60000"/>
                    <a:lumOff val="40000"/>
                  </a:schemeClr>
                </a:gs>
                <a:gs pos="77000">
                  <a:schemeClr val="accent6">
                    <a:lumMod val="105000"/>
                    <a:satMod val="103000"/>
                    <a:tint val="73000"/>
                  </a:schemeClr>
                </a:gs>
                <a:gs pos="100000">
                  <a:schemeClr val="accent6">
                    <a:lumMod val="105000"/>
                    <a:satMod val="109000"/>
                    <a:tint val="81000"/>
                  </a:schemeClr>
                </a:gs>
              </a:gsLst>
            </a:gradFill>
          </p:spPr>
          <p:style>
            <a:lnRef idx="1">
              <a:schemeClr val="accent6"/>
            </a:lnRef>
            <a:fillRef idx="2">
              <a:schemeClr val="accent6"/>
            </a:fillRef>
            <a:effectRef idx="1">
              <a:schemeClr val="accent6"/>
            </a:effectRef>
            <a:fontRef idx="minor">
              <a:schemeClr val="dk1"/>
            </a:fontRef>
          </p:style>
          <p:txBody>
            <a:bodyPr rtlCol="0" anchor="ctr"/>
            <a:lstStyle/>
            <a:p>
              <a:pPr algn="ctr" defTabSz="685800" fontAlgn="auto">
                <a:spcBef>
                  <a:spcPts val="0"/>
                </a:spcBef>
                <a:spcAft>
                  <a:spcPts val="0"/>
                </a:spcAft>
              </a:pPr>
              <a:r>
                <a:rPr lang="en-US" sz="2000" dirty="0">
                  <a:solidFill>
                    <a:prstClr val="black"/>
                  </a:solidFill>
                  <a:sym typeface="Helvetica Light" charset="0"/>
                </a:rPr>
                <a:t>Repeat</a:t>
              </a:r>
              <a:br>
                <a:rPr lang="en-US" sz="2000" dirty="0">
                  <a:solidFill>
                    <a:prstClr val="black"/>
                  </a:solidFill>
                  <a:sym typeface="Helvetica Light" charset="0"/>
                </a:rPr>
              </a:br>
              <a:endParaRPr lang="en-US" sz="1100" dirty="0">
                <a:solidFill>
                  <a:prstClr val="black"/>
                </a:solidFill>
                <a:sym typeface="Helvetica Light" charset="0"/>
              </a:endParaRPr>
            </a:p>
            <a:p>
              <a:pPr marL="214313" indent="-214313" defTabSz="685800" fontAlgn="auto">
                <a:spcBef>
                  <a:spcPts val="0"/>
                </a:spcBef>
                <a:spcAft>
                  <a:spcPts val="0"/>
                </a:spcAft>
                <a:buFont typeface="Arial" charset="0"/>
                <a:buChar char="•"/>
              </a:pPr>
              <a:r>
                <a:rPr lang="en-US" sz="1350" i="1" dirty="0">
                  <a:solidFill>
                    <a:prstClr val="black"/>
                  </a:solidFill>
                  <a:sym typeface="Helvetica Light" charset="0"/>
                </a:rPr>
                <a:t>Start process again</a:t>
              </a:r>
            </a:p>
          </p:txBody>
        </p:sp>
        <p:cxnSp>
          <p:nvCxnSpPr>
            <p:cNvPr id="9" name="Straight Arrow Connector 8"/>
            <p:cNvCxnSpPr>
              <a:stCxn id="2" idx="3"/>
              <a:endCxn id="3" idx="1"/>
            </p:cNvCxnSpPr>
            <p:nvPr/>
          </p:nvCxnSpPr>
          <p:spPr>
            <a:xfrm>
              <a:off x="4455735" y="2285435"/>
              <a:ext cx="746344" cy="4083"/>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stCxn id="10" idx="3"/>
            </p:cNvCxnSpPr>
            <p:nvPr/>
          </p:nvCxnSpPr>
          <p:spPr>
            <a:xfrm>
              <a:off x="7204876" y="2285432"/>
              <a:ext cx="746345" cy="4084"/>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4455736" y="5547591"/>
              <a:ext cx="746345" cy="8168"/>
            </a:xfrm>
            <a:prstGeom prst="straightConnector1">
              <a:avLst/>
            </a:prstGeom>
            <a:ln w="41275">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9244783" y="2804513"/>
              <a:ext cx="1" cy="583062"/>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3433823" y="2822758"/>
              <a:ext cx="1" cy="583062"/>
            </a:xfrm>
            <a:prstGeom prst="straightConnector1">
              <a:avLst/>
            </a:prstGeom>
            <a:ln w="41275">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endCxn id="6" idx="0"/>
            </p:cNvCxnSpPr>
            <p:nvPr/>
          </p:nvCxnSpPr>
          <p:spPr>
            <a:xfrm>
              <a:off x="8945970" y="4461436"/>
              <a:ext cx="1" cy="559261"/>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2442714" y="5005089"/>
              <a:ext cx="1989499" cy="1061960"/>
            </a:xfrm>
            <a:prstGeom prst="rect">
              <a:avLst/>
            </a:prstGeom>
            <a:gradFill>
              <a:gsLst>
                <a:gs pos="0">
                  <a:schemeClr val="accent5">
                    <a:lumMod val="60000"/>
                    <a:lumOff val="40000"/>
                  </a:schemeClr>
                </a:gs>
                <a:gs pos="77000">
                  <a:schemeClr val="accent6">
                    <a:lumMod val="105000"/>
                    <a:satMod val="103000"/>
                    <a:tint val="73000"/>
                  </a:schemeClr>
                </a:gs>
                <a:gs pos="100000">
                  <a:schemeClr val="accent6">
                    <a:lumMod val="105000"/>
                    <a:satMod val="109000"/>
                    <a:tint val="81000"/>
                  </a:schemeClr>
                </a:gs>
              </a:gsLst>
            </a:gradFill>
          </p:spPr>
          <p:style>
            <a:lnRef idx="1">
              <a:schemeClr val="accent6"/>
            </a:lnRef>
            <a:fillRef idx="2">
              <a:schemeClr val="accent6"/>
            </a:fillRef>
            <a:effectRef idx="1">
              <a:schemeClr val="accent6"/>
            </a:effectRef>
            <a:fontRef idx="minor">
              <a:schemeClr val="dk1"/>
            </a:fontRef>
          </p:style>
          <p:txBody>
            <a:bodyPr rtlCol="0" anchor="ctr"/>
            <a:lstStyle/>
            <a:p>
              <a:pPr algn="ctr" defTabSz="685800" fontAlgn="auto">
                <a:spcBef>
                  <a:spcPts val="0"/>
                </a:spcBef>
                <a:spcAft>
                  <a:spcPts val="0"/>
                </a:spcAft>
              </a:pPr>
              <a:r>
                <a:rPr lang="en-US" sz="2000" dirty="0">
                  <a:solidFill>
                    <a:prstClr val="black"/>
                  </a:solidFill>
                  <a:sym typeface="Helvetica Light" charset="0"/>
                </a:rPr>
                <a:t>Depart</a:t>
              </a:r>
            </a:p>
            <a:p>
              <a:pPr marL="214313" indent="-214313" defTabSz="685800" fontAlgn="auto">
                <a:spcBef>
                  <a:spcPts val="0"/>
                </a:spcBef>
                <a:spcAft>
                  <a:spcPts val="0"/>
                </a:spcAft>
                <a:buFont typeface="Arial" charset="0"/>
                <a:buChar char="•"/>
              </a:pPr>
              <a:r>
                <a:rPr lang="en-US" sz="1200" i="1" dirty="0">
                  <a:solidFill>
                    <a:prstClr val="black"/>
                  </a:solidFill>
                  <a:sym typeface="Helvetica Light" charset="0"/>
                </a:rPr>
                <a:t>Work complete</a:t>
              </a:r>
            </a:p>
            <a:p>
              <a:pPr marL="214313" indent="-214313" defTabSz="685800" fontAlgn="auto">
                <a:spcBef>
                  <a:spcPts val="0"/>
                </a:spcBef>
                <a:spcAft>
                  <a:spcPts val="0"/>
                </a:spcAft>
                <a:buFont typeface="Arial" charset="0"/>
                <a:buChar char="•"/>
              </a:pPr>
              <a:r>
                <a:rPr lang="en-US" sz="1200" i="1" dirty="0">
                  <a:solidFill>
                    <a:prstClr val="black"/>
                  </a:solidFill>
                  <a:sym typeface="Helvetica Light" charset="0"/>
                </a:rPr>
                <a:t>Work transferred</a:t>
              </a:r>
            </a:p>
            <a:p>
              <a:pPr marL="214313" indent="-214313" defTabSz="685800" fontAlgn="auto">
                <a:spcBef>
                  <a:spcPts val="0"/>
                </a:spcBef>
                <a:spcAft>
                  <a:spcPts val="0"/>
                </a:spcAft>
                <a:buFont typeface="Arial" charset="0"/>
                <a:buChar char="•"/>
              </a:pPr>
              <a:r>
                <a:rPr lang="en-US" sz="1200" i="1" dirty="0">
                  <a:solidFill>
                    <a:prstClr val="black"/>
                  </a:solidFill>
                  <a:sym typeface="Helvetica Light" charset="0"/>
                </a:rPr>
                <a:t>Contribution sustained</a:t>
              </a:r>
            </a:p>
            <a:p>
              <a:pPr marL="214313" indent="-214313" defTabSz="685800" fontAlgn="auto">
                <a:spcBef>
                  <a:spcPts val="0"/>
                </a:spcBef>
                <a:spcAft>
                  <a:spcPts val="0"/>
                </a:spcAft>
                <a:buFont typeface="Arial" charset="0"/>
                <a:buChar char="•"/>
              </a:pPr>
              <a:endParaRPr lang="en-US" sz="1200" i="1" dirty="0">
                <a:solidFill>
                  <a:prstClr val="black"/>
                </a:solidFill>
                <a:sym typeface="Helvetica Light" charset="0"/>
              </a:endParaRPr>
            </a:p>
          </p:txBody>
        </p:sp>
        <p:cxnSp>
          <p:nvCxnSpPr>
            <p:cNvPr id="20" name="Straight Arrow Connector 19"/>
            <p:cNvCxnSpPr/>
            <p:nvPr/>
          </p:nvCxnSpPr>
          <p:spPr>
            <a:xfrm>
              <a:off x="7204876" y="5547591"/>
              <a:ext cx="746345" cy="4084"/>
            </a:xfrm>
            <a:prstGeom prst="straightConnector1">
              <a:avLst/>
            </a:prstGeom>
            <a:ln w="41275">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endCxn id="19" idx="0"/>
            </p:cNvCxnSpPr>
            <p:nvPr/>
          </p:nvCxnSpPr>
          <p:spPr>
            <a:xfrm>
              <a:off x="3433821" y="4454364"/>
              <a:ext cx="3642" cy="550724"/>
            </a:xfrm>
            <a:prstGeom prst="straightConnector1">
              <a:avLst/>
            </a:prstGeom>
            <a:ln w="41275">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22" name="Rectangle 21"/>
            <p:cNvSpPr/>
            <p:nvPr/>
          </p:nvSpPr>
          <p:spPr>
            <a:xfrm>
              <a:off x="5011960" y="3243789"/>
              <a:ext cx="2424065" cy="1366958"/>
            </a:xfrm>
            <a:prstGeom prst="rect">
              <a:avLst/>
            </a:prstGeom>
            <a:solidFill>
              <a:schemeClr val="accent5">
                <a:lumMod val="60000"/>
                <a:lumOff val="40000"/>
              </a:schemeClr>
            </a:solidFill>
            <a:ln>
              <a:solidFill>
                <a:schemeClr val="accent5">
                  <a:lumMod val="60000"/>
                  <a:lumOff val="40000"/>
                </a:schemeClr>
              </a:solidFill>
            </a:ln>
          </p:spPr>
          <p:style>
            <a:lnRef idx="1">
              <a:schemeClr val="accent6"/>
            </a:lnRef>
            <a:fillRef idx="2">
              <a:schemeClr val="accent6"/>
            </a:fillRef>
            <a:effectRef idx="1">
              <a:schemeClr val="accent6"/>
            </a:effectRef>
            <a:fontRef idx="minor">
              <a:schemeClr val="dk1"/>
            </a:fontRef>
          </p:style>
          <p:txBody>
            <a:bodyPr rtlCol="0" anchor="ctr"/>
            <a:lstStyle/>
            <a:p>
              <a:pPr algn="ctr" defTabSz="685800" fontAlgn="auto">
                <a:lnSpc>
                  <a:spcPct val="80000"/>
                </a:lnSpc>
                <a:spcBef>
                  <a:spcPts val="0"/>
                </a:spcBef>
                <a:spcAft>
                  <a:spcPts val="0"/>
                </a:spcAft>
              </a:pPr>
              <a:r>
                <a:rPr lang="en-US" sz="2400" b="1" dirty="0">
                  <a:solidFill>
                    <a:prstClr val="black"/>
                  </a:solidFill>
                  <a:sym typeface="Helvetica Light" charset="0"/>
                </a:rPr>
                <a:t>Team Member Lifecycle</a:t>
              </a:r>
            </a:p>
            <a:p>
              <a:pPr marL="285750" indent="-285750" defTabSz="685800" fontAlgn="auto">
                <a:spcBef>
                  <a:spcPts val="0"/>
                </a:spcBef>
                <a:spcAft>
                  <a:spcPts val="0"/>
                </a:spcAft>
                <a:buFont typeface="Arial" charset="0"/>
                <a:buChar char="•"/>
              </a:pPr>
              <a:endParaRPr lang="en-US" sz="100" i="1" dirty="0">
                <a:solidFill>
                  <a:prstClr val="black"/>
                </a:solidFill>
                <a:sym typeface="Helvetica Light" charset="0"/>
              </a:endParaRPr>
            </a:p>
            <a:p>
              <a:pPr marL="285750" indent="-285750" defTabSz="685800" fontAlgn="auto">
                <a:lnSpc>
                  <a:spcPct val="90000"/>
                </a:lnSpc>
                <a:spcBef>
                  <a:spcPts val="200"/>
                </a:spcBef>
                <a:spcAft>
                  <a:spcPts val="0"/>
                </a:spcAft>
                <a:buFont typeface="Arial" charset="0"/>
                <a:buChar char="•"/>
              </a:pPr>
              <a:r>
                <a:rPr lang="en-US" sz="1400" i="1" dirty="0">
                  <a:solidFill>
                    <a:prstClr val="black"/>
                  </a:solidFill>
                  <a:sym typeface="Helvetica Light" charset="0"/>
                </a:rPr>
                <a:t>Quick ramp up</a:t>
              </a:r>
            </a:p>
            <a:p>
              <a:pPr marL="285750" indent="-285750" defTabSz="685800" fontAlgn="auto">
                <a:lnSpc>
                  <a:spcPct val="90000"/>
                </a:lnSpc>
                <a:spcBef>
                  <a:spcPts val="0"/>
                </a:spcBef>
                <a:spcAft>
                  <a:spcPts val="0"/>
                </a:spcAft>
                <a:buFont typeface="Arial" charset="0"/>
                <a:buChar char="•"/>
              </a:pPr>
              <a:r>
                <a:rPr lang="en-US" sz="1400" i="1" dirty="0">
                  <a:solidFill>
                    <a:prstClr val="black"/>
                  </a:solidFill>
                  <a:sym typeface="Helvetica Light" charset="0"/>
                </a:rPr>
                <a:t>Disciplined activities</a:t>
              </a:r>
            </a:p>
            <a:p>
              <a:pPr marL="285750" indent="-285750" defTabSz="685800" fontAlgn="auto">
                <a:lnSpc>
                  <a:spcPct val="90000"/>
                </a:lnSpc>
                <a:spcBef>
                  <a:spcPts val="0"/>
                </a:spcBef>
                <a:spcAft>
                  <a:spcPts val="0"/>
                </a:spcAft>
                <a:buFont typeface="Arial" charset="0"/>
                <a:buChar char="•"/>
              </a:pPr>
              <a:r>
                <a:rPr lang="en-US" sz="1400" i="1" dirty="0">
                  <a:solidFill>
                    <a:prstClr val="black"/>
                  </a:solidFill>
                  <a:sym typeface="Helvetica Light" charset="0"/>
                </a:rPr>
                <a:t>Sustained contributions</a:t>
              </a:r>
            </a:p>
          </p:txBody>
        </p:sp>
        <p:sp>
          <p:nvSpPr>
            <p:cNvPr id="28" name="Rectangle 27"/>
            <p:cNvSpPr/>
            <p:nvPr/>
          </p:nvSpPr>
          <p:spPr>
            <a:xfrm>
              <a:off x="5208729" y="5034040"/>
              <a:ext cx="1989499" cy="1061960"/>
            </a:xfrm>
            <a:prstGeom prst="rect">
              <a:avLst/>
            </a:prstGeom>
            <a:gradFill>
              <a:gsLst>
                <a:gs pos="0">
                  <a:schemeClr val="accent5">
                    <a:lumMod val="60000"/>
                    <a:lumOff val="40000"/>
                  </a:schemeClr>
                </a:gs>
                <a:gs pos="77000">
                  <a:schemeClr val="accent6">
                    <a:lumMod val="105000"/>
                    <a:satMod val="103000"/>
                    <a:tint val="73000"/>
                  </a:schemeClr>
                </a:gs>
                <a:gs pos="100000">
                  <a:schemeClr val="accent6">
                    <a:lumMod val="105000"/>
                    <a:satMod val="109000"/>
                    <a:tint val="81000"/>
                  </a:schemeClr>
                </a:gs>
              </a:gsLst>
            </a:gradFill>
          </p:spPr>
          <p:style>
            <a:lnRef idx="1">
              <a:schemeClr val="accent6"/>
            </a:lnRef>
            <a:fillRef idx="2">
              <a:schemeClr val="accent6"/>
            </a:fillRef>
            <a:effectRef idx="1">
              <a:schemeClr val="accent6"/>
            </a:effectRef>
            <a:fontRef idx="minor">
              <a:schemeClr val="dk1"/>
            </a:fontRef>
          </p:style>
          <p:txBody>
            <a:bodyPr rtlCol="0" anchor="ctr"/>
            <a:lstStyle/>
            <a:p>
              <a:pPr algn="ctr" defTabSz="685800" fontAlgn="auto">
                <a:spcBef>
                  <a:spcPts val="0"/>
                </a:spcBef>
                <a:spcAft>
                  <a:spcPts val="0"/>
                </a:spcAft>
              </a:pPr>
              <a:r>
                <a:rPr lang="en-US" sz="2000" dirty="0">
                  <a:solidFill>
                    <a:prstClr val="black"/>
                  </a:solidFill>
                  <a:sym typeface="Helvetica Light" charset="0"/>
                </a:rPr>
                <a:t>Ramp Down</a:t>
              </a:r>
            </a:p>
            <a:p>
              <a:pPr algn="ctr" defTabSz="685800" fontAlgn="auto">
                <a:spcBef>
                  <a:spcPts val="0"/>
                </a:spcBef>
                <a:spcAft>
                  <a:spcPts val="0"/>
                </a:spcAft>
              </a:pPr>
              <a:endParaRPr lang="en-US" sz="1100" dirty="0">
                <a:solidFill>
                  <a:prstClr val="black"/>
                </a:solidFill>
                <a:sym typeface="Helvetica Light" charset="0"/>
              </a:endParaRPr>
            </a:p>
            <a:p>
              <a:pPr marL="214313" indent="-214313" defTabSz="685800" fontAlgn="auto">
                <a:spcBef>
                  <a:spcPts val="0"/>
                </a:spcBef>
                <a:spcAft>
                  <a:spcPts val="0"/>
                </a:spcAft>
                <a:buFont typeface="Arial" charset="0"/>
                <a:buChar char="•"/>
              </a:pPr>
              <a:r>
                <a:rPr lang="en-US" sz="1200" i="1" dirty="0">
                  <a:solidFill>
                    <a:prstClr val="black"/>
                  </a:solidFill>
                  <a:sym typeface="Helvetica Light" charset="0"/>
                </a:rPr>
                <a:t>Work exit checklist</a:t>
              </a:r>
            </a:p>
            <a:p>
              <a:pPr marL="214313" indent="-214313" defTabSz="685800" fontAlgn="auto">
                <a:spcBef>
                  <a:spcPts val="0"/>
                </a:spcBef>
                <a:spcAft>
                  <a:spcPts val="0"/>
                </a:spcAft>
                <a:buFont typeface="Arial" charset="0"/>
                <a:buChar char="•"/>
              </a:pPr>
              <a:r>
                <a:rPr lang="en-US" sz="1200" i="1" dirty="0">
                  <a:solidFill>
                    <a:prstClr val="black"/>
                  </a:solidFill>
                  <a:sym typeface="Helvetica Light" charset="0"/>
                </a:rPr>
                <a:t>Leave project activities</a:t>
              </a:r>
              <a:endParaRPr lang="en-US" sz="1050" i="1" dirty="0">
                <a:solidFill>
                  <a:prstClr val="black"/>
                </a:solidFill>
                <a:sym typeface="Helvetica Light" charset="0"/>
              </a:endParaRPr>
            </a:p>
          </p:txBody>
        </p:sp>
        <p:cxnSp>
          <p:nvCxnSpPr>
            <p:cNvPr id="29" name="Straight Arrow Connector 28"/>
            <p:cNvCxnSpPr/>
            <p:nvPr/>
          </p:nvCxnSpPr>
          <p:spPr>
            <a:xfrm flipH="1" flipV="1">
              <a:off x="8713549" y="2816413"/>
              <a:ext cx="2170" cy="583062"/>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rot="16200000">
              <a:off x="1867377" y="2185652"/>
              <a:ext cx="600795" cy="264803"/>
            </a:xfrm>
            <a:prstGeom prst="rect">
              <a:avLst/>
            </a:prstGeom>
            <a:solidFill>
              <a:schemeClr val="accent5">
                <a:lumMod val="60000"/>
                <a:lumOff val="40000"/>
              </a:schemeClr>
            </a:solidFill>
            <a:ln>
              <a:solidFill>
                <a:schemeClr val="accent5">
                  <a:lumMod val="60000"/>
                  <a:lumOff val="40000"/>
                </a:schemeClr>
              </a:solidFill>
            </a:ln>
          </p:spPr>
          <p:style>
            <a:lnRef idx="1">
              <a:schemeClr val="accent6"/>
            </a:lnRef>
            <a:fillRef idx="2">
              <a:schemeClr val="accent6"/>
            </a:fillRef>
            <a:effectRef idx="1">
              <a:schemeClr val="accent6"/>
            </a:effectRef>
            <a:fontRef idx="minor">
              <a:schemeClr val="dk1"/>
            </a:fontRef>
          </p:style>
          <p:txBody>
            <a:bodyPr rtlCol="0" anchor="ctr"/>
            <a:lstStyle/>
            <a:p>
              <a:pPr algn="ctr" defTabSz="685800" fontAlgn="auto">
                <a:spcBef>
                  <a:spcPts val="0"/>
                </a:spcBef>
                <a:spcAft>
                  <a:spcPts val="0"/>
                </a:spcAft>
              </a:pPr>
              <a:r>
                <a:rPr lang="en-US" sz="1350" dirty="0">
                  <a:solidFill>
                    <a:prstClr val="black"/>
                  </a:solidFill>
                  <a:sym typeface="Helvetica Light" charset="0"/>
                </a:rPr>
                <a:t>Start</a:t>
              </a:r>
              <a:endParaRPr lang="en-US" sz="1350" i="1" dirty="0">
                <a:solidFill>
                  <a:prstClr val="black"/>
                </a:solidFill>
                <a:sym typeface="Helvetica Light" charset="0"/>
              </a:endParaRPr>
            </a:p>
          </p:txBody>
        </p:sp>
        <p:cxnSp>
          <p:nvCxnSpPr>
            <p:cNvPr id="24" name="Straight Arrow Connector 23"/>
            <p:cNvCxnSpPr>
              <a:endCxn id="2" idx="1"/>
            </p:cNvCxnSpPr>
            <p:nvPr/>
          </p:nvCxnSpPr>
          <p:spPr>
            <a:xfrm flipV="1">
              <a:off x="2292300" y="2285434"/>
              <a:ext cx="173937" cy="5720"/>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6" name="Title 25"/>
          <p:cNvSpPr>
            <a:spLocks noGrp="1"/>
          </p:cNvSpPr>
          <p:nvPr>
            <p:ph type="title"/>
          </p:nvPr>
        </p:nvSpPr>
        <p:spPr>
          <a:xfrm>
            <a:off x="461108" y="322033"/>
            <a:ext cx="9511085" cy="693967"/>
          </a:xfrm>
        </p:spPr>
        <p:txBody>
          <a:bodyPr/>
          <a:lstStyle/>
          <a:p>
            <a:r>
              <a:rPr lang="en-US" b="1" dirty="0">
                <a:latin typeface="Arial" charset="0"/>
                <a:ea typeface="Arial" charset="0"/>
                <a:cs typeface="Arial" charset="0"/>
              </a:rPr>
              <a:t>Research Team Member Lifecycle</a:t>
            </a:r>
          </a:p>
        </p:txBody>
      </p:sp>
    </p:spTree>
    <p:extLst>
      <p:ext uri="{BB962C8B-B14F-4D97-AF65-F5344CB8AC3E}">
        <p14:creationId xmlns:p14="http://schemas.microsoft.com/office/powerpoint/2010/main" val="15698257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Checklists &amp; Policies</a:t>
            </a:r>
          </a:p>
        </p:txBody>
      </p:sp>
      <p:graphicFrame>
        <p:nvGraphicFramePr>
          <p:cNvPr id="6" name="Content Placeholder 5"/>
          <p:cNvGraphicFramePr>
            <a:graphicFrameLocks noGrp="1"/>
          </p:cNvGraphicFramePr>
          <p:nvPr>
            <p:ph sz="quarter" idx="1"/>
            <p:extLst>
              <p:ext uri="{D42A27DB-BD31-4B8C-83A1-F6EECF244321}">
                <p14:modId xmlns:p14="http://schemas.microsoft.com/office/powerpoint/2010/main" val="996695519"/>
              </p:ext>
            </p:extLst>
          </p:nvPr>
        </p:nvGraphicFramePr>
        <p:xfrm>
          <a:off x="365761" y="1456454"/>
          <a:ext cx="7333347" cy="1112520"/>
        </p:xfrm>
        <a:graphic>
          <a:graphicData uri="http://schemas.openxmlformats.org/drawingml/2006/table">
            <a:tbl>
              <a:tblPr firstRow="1" bandRow="1">
                <a:tableStyleId>{5C22544A-7EE6-4342-B048-85BDC9FD1C3A}</a:tableStyleId>
              </a:tblPr>
              <a:tblGrid>
                <a:gridCol w="2444449">
                  <a:extLst>
                    <a:ext uri="{9D8B030D-6E8A-4147-A177-3AD203B41FA5}">
                      <a16:colId xmlns:a16="http://schemas.microsoft.com/office/drawing/2014/main" val="20000"/>
                    </a:ext>
                  </a:extLst>
                </a:gridCol>
                <a:gridCol w="2444449">
                  <a:extLst>
                    <a:ext uri="{9D8B030D-6E8A-4147-A177-3AD203B41FA5}">
                      <a16:colId xmlns:a16="http://schemas.microsoft.com/office/drawing/2014/main" val="20001"/>
                    </a:ext>
                  </a:extLst>
                </a:gridCol>
                <a:gridCol w="2444449">
                  <a:extLst>
                    <a:ext uri="{9D8B030D-6E8A-4147-A177-3AD203B41FA5}">
                      <a16:colId xmlns:a16="http://schemas.microsoft.com/office/drawing/2014/main" val="20002"/>
                    </a:ext>
                  </a:extLst>
                </a:gridCol>
              </a:tblGrid>
              <a:tr h="370840">
                <a:tc gridSpan="3">
                  <a:txBody>
                    <a:bodyPr/>
                    <a:lstStyle/>
                    <a:p>
                      <a:pPr algn="ctr"/>
                      <a:r>
                        <a:rPr lang="en-US" dirty="0"/>
                        <a:t>Team Member Phase</a:t>
                      </a:r>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10000"/>
                  </a:ext>
                </a:extLst>
              </a:tr>
              <a:tr h="370840">
                <a:tc>
                  <a:txBody>
                    <a:bodyPr/>
                    <a:lstStyle/>
                    <a:p>
                      <a:pPr algn="ctr"/>
                      <a:r>
                        <a:rPr lang="en-US" dirty="0"/>
                        <a:t>New Team</a:t>
                      </a:r>
                      <a:r>
                        <a:rPr lang="en-US" baseline="0" dirty="0"/>
                        <a:t> Member</a:t>
                      </a:r>
                      <a:endParaRPr lang="en-US" dirty="0"/>
                    </a:p>
                  </a:txBody>
                  <a:tcPr/>
                </a:tc>
                <a:tc>
                  <a:txBody>
                    <a:bodyPr/>
                    <a:lstStyle/>
                    <a:p>
                      <a:pPr algn="ctr"/>
                      <a:r>
                        <a:rPr lang="en-US" dirty="0"/>
                        <a:t>Steady Contributor</a:t>
                      </a:r>
                    </a:p>
                  </a:txBody>
                  <a:tcPr/>
                </a:tc>
                <a:tc>
                  <a:txBody>
                    <a:bodyPr/>
                    <a:lstStyle/>
                    <a:p>
                      <a:pPr algn="ctr"/>
                      <a:r>
                        <a:rPr lang="en-US" dirty="0"/>
                        <a:t>Departing Member</a:t>
                      </a:r>
                    </a:p>
                  </a:txBody>
                  <a:tcPr/>
                </a:tc>
                <a:extLst>
                  <a:ext uri="{0D108BD9-81ED-4DB2-BD59-A6C34878D82A}">
                    <a16:rowId xmlns:a16="http://schemas.microsoft.com/office/drawing/2014/main" val="10001"/>
                  </a:ext>
                </a:extLst>
              </a:tr>
              <a:tr h="370840">
                <a:tc>
                  <a:txBody>
                    <a:bodyPr/>
                    <a:lstStyle/>
                    <a:p>
                      <a:pPr algn="ctr"/>
                      <a:r>
                        <a:rPr lang="en-US" dirty="0"/>
                        <a:t>Checklist</a:t>
                      </a:r>
                    </a:p>
                  </a:txBody>
                  <a:tcPr/>
                </a:tc>
                <a:tc>
                  <a:txBody>
                    <a:bodyPr/>
                    <a:lstStyle/>
                    <a:p>
                      <a:pPr algn="ctr"/>
                      <a:r>
                        <a:rPr lang="en-US" dirty="0"/>
                        <a:t>Policies</a:t>
                      </a:r>
                    </a:p>
                  </a:txBody>
                  <a:tcPr/>
                </a:tc>
                <a:tc>
                  <a:txBody>
                    <a:bodyPr/>
                    <a:lstStyle/>
                    <a:p>
                      <a:pPr algn="ctr"/>
                      <a:r>
                        <a:rPr lang="en-US" dirty="0"/>
                        <a:t>Checklist</a:t>
                      </a:r>
                    </a:p>
                  </a:txBody>
                  <a:tcPr/>
                </a:tc>
                <a:extLst>
                  <a:ext uri="{0D108BD9-81ED-4DB2-BD59-A6C34878D82A}">
                    <a16:rowId xmlns:a16="http://schemas.microsoft.com/office/drawing/2014/main" val="10002"/>
                  </a:ext>
                </a:extLst>
              </a:tr>
            </a:tbl>
          </a:graphicData>
        </a:graphic>
      </p:graphicFrame>
      <p:sp>
        <p:nvSpPr>
          <p:cNvPr id="7" name="Content Placeholder 2"/>
          <p:cNvSpPr txBox="1">
            <a:spLocks/>
          </p:cNvSpPr>
          <p:nvPr/>
        </p:nvSpPr>
        <p:spPr>
          <a:xfrm>
            <a:off x="365760" y="2754031"/>
            <a:ext cx="7033202" cy="3383280"/>
          </a:xfrm>
          <a:prstGeom prst="rect">
            <a:avLst/>
          </a:prstGeom>
        </p:spPr>
        <p:txBody>
          <a:bodyPr vert="horz">
            <a:normAutofit fontScale="92500" lnSpcReduction="10000"/>
          </a:bodyPr>
          <a:lstStyle>
            <a:lvl1pPr marL="320040" indent="-320040" algn="l" rtl="0" eaLnBrk="1" latinLnBrk="0" hangingPunct="1">
              <a:spcBef>
                <a:spcPts val="700"/>
              </a:spcBef>
              <a:buClr>
                <a:schemeClr val="accent2"/>
              </a:buClr>
              <a:buSzPct val="60000"/>
              <a:buFont typeface="Wingdings"/>
              <a:buChar char=""/>
              <a:defRPr kumimoji="0" sz="2900" kern="1200">
                <a:solidFill>
                  <a:schemeClr val="tx1"/>
                </a:solidFill>
                <a:latin typeface="Calibri"/>
                <a:ea typeface="+mn-ea"/>
                <a:cs typeface="Calibri"/>
              </a:defRPr>
            </a:lvl1pPr>
            <a:lvl2pPr marL="640080" indent="-274320" algn="l" rtl="0" eaLnBrk="1" latinLnBrk="0" hangingPunct="1">
              <a:spcBef>
                <a:spcPts val="550"/>
              </a:spcBef>
              <a:buClr>
                <a:schemeClr val="accent1"/>
              </a:buClr>
              <a:buSzPct val="70000"/>
              <a:buFont typeface="Wingdings 2"/>
              <a:buChar char=""/>
              <a:defRPr kumimoji="0" sz="2600" kern="1200">
                <a:solidFill>
                  <a:schemeClr val="tx1"/>
                </a:solidFill>
                <a:latin typeface="Calibri"/>
                <a:ea typeface="+mn-ea"/>
                <a:cs typeface="Calibri"/>
              </a:defRPr>
            </a:lvl2pPr>
            <a:lvl3pPr marL="914400" indent="-228600" algn="l" rtl="0" eaLnBrk="1" latinLnBrk="0" hangingPunct="1">
              <a:spcBef>
                <a:spcPts val="500"/>
              </a:spcBef>
              <a:buClr>
                <a:schemeClr val="accent2"/>
              </a:buClr>
              <a:buSzPct val="75000"/>
              <a:buFont typeface="Wingdings"/>
              <a:buChar char=""/>
              <a:defRPr kumimoji="0" sz="2300" kern="1200">
                <a:solidFill>
                  <a:schemeClr val="tx1"/>
                </a:solidFill>
                <a:latin typeface="Calibri"/>
                <a:ea typeface="+mn-ea"/>
                <a:cs typeface="Calibri"/>
              </a:defRPr>
            </a:lvl3pPr>
            <a:lvl4pPr marL="1371600" indent="-228600" algn="l" rtl="0" eaLnBrk="1" latinLnBrk="0" hangingPunct="1">
              <a:spcBef>
                <a:spcPts val="400"/>
              </a:spcBef>
              <a:buClr>
                <a:schemeClr val="accent3"/>
              </a:buClr>
              <a:buSzPct val="75000"/>
              <a:buFont typeface="Wingdings"/>
              <a:buChar char=""/>
              <a:defRPr kumimoji="0" sz="2000" kern="1200">
                <a:solidFill>
                  <a:schemeClr val="tx1"/>
                </a:solidFill>
                <a:latin typeface="Calibri"/>
                <a:ea typeface="+mn-ea"/>
                <a:cs typeface="Calibri"/>
              </a:defRPr>
            </a:lvl4pPr>
            <a:lvl5pPr marL="1828800" indent="-228600" algn="l" rtl="0" eaLnBrk="1" latinLnBrk="0" hangingPunct="1">
              <a:spcBef>
                <a:spcPts val="400"/>
              </a:spcBef>
              <a:buClr>
                <a:schemeClr val="accent4"/>
              </a:buClr>
              <a:buSzPct val="65000"/>
              <a:buFont typeface="Wingdings"/>
              <a:buChar char=""/>
              <a:defRPr kumimoji="0" sz="2000" kern="1200">
                <a:solidFill>
                  <a:schemeClr val="tx1"/>
                </a:solidFill>
                <a:latin typeface="Calibri"/>
                <a:ea typeface="+mn-ea"/>
                <a:cs typeface="Calibri"/>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a:lstStyle>
          <a:p>
            <a:r>
              <a:rPr lang="en-US" dirty="0"/>
              <a:t>New, departing team member checklists:  </a:t>
            </a:r>
          </a:p>
          <a:p>
            <a:pPr lvl="1"/>
            <a:r>
              <a:rPr lang="en-US" dirty="0"/>
              <a:t>Example: Trilinos New Developer Checklist.</a:t>
            </a:r>
          </a:p>
          <a:p>
            <a:pPr lvl="1"/>
            <a:r>
              <a:rPr lang="en-US" dirty="0"/>
              <a:t>Simple – prevents omissions</a:t>
            </a:r>
          </a:p>
          <a:p>
            <a:pPr lvl="1"/>
            <a:r>
              <a:rPr lang="en-US" u="sng" dirty="0">
                <a:hlinkClick r:id="rId2"/>
              </a:rPr>
              <a:t>https://github.com/trilinos/Trilinos/wiki/New-Trilinos-Developers</a:t>
            </a:r>
            <a:endParaRPr lang="en-US" u="sng" dirty="0"/>
          </a:p>
          <a:p>
            <a:r>
              <a:rPr lang="en-US" dirty="0"/>
              <a:t>Steady state: Policy-driven. </a:t>
            </a:r>
          </a:p>
          <a:p>
            <a:pPr lvl="1"/>
            <a:r>
              <a:rPr lang="en-US" dirty="0"/>
              <a:t>Example: xSDK Community policies.</a:t>
            </a:r>
          </a:p>
          <a:p>
            <a:pPr lvl="1"/>
            <a:r>
              <a:rPr lang="en-US" dirty="0">
                <a:hlinkClick r:id="rId3"/>
              </a:rPr>
              <a:t>https://xsdk.info/policies/</a:t>
            </a:r>
            <a:r>
              <a:rPr lang="en-US" dirty="0"/>
              <a:t> </a:t>
            </a:r>
          </a:p>
        </p:txBody>
      </p:sp>
      <p:pic>
        <p:nvPicPr>
          <p:cNvPr id="4" name="Picture 3">
            <a:extLst>
              <a:ext uri="{FF2B5EF4-FFF2-40B4-BE49-F238E27FC236}">
                <a16:creationId xmlns:a16="http://schemas.microsoft.com/office/drawing/2014/main" id="{AD7E06B9-2C65-D745-A01D-B954885E9D4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27028" y="2170301"/>
            <a:ext cx="4039125" cy="1767573"/>
          </a:xfrm>
          <a:prstGeom prst="rect">
            <a:avLst/>
          </a:prstGeom>
        </p:spPr>
      </p:pic>
      <p:pic>
        <p:nvPicPr>
          <p:cNvPr id="8" name="Picture 7">
            <a:extLst>
              <a:ext uri="{FF2B5EF4-FFF2-40B4-BE49-F238E27FC236}">
                <a16:creationId xmlns:a16="http://schemas.microsoft.com/office/drawing/2014/main" id="{9BF5B610-4CAE-C346-91C9-A7D89FA3758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27028" y="3880966"/>
            <a:ext cx="4039125" cy="2194543"/>
          </a:xfrm>
          <a:prstGeom prst="rect">
            <a:avLst/>
          </a:prstGeom>
        </p:spPr>
      </p:pic>
      <p:sp>
        <p:nvSpPr>
          <p:cNvPr id="9" name="TextBox 8">
            <a:extLst>
              <a:ext uri="{FF2B5EF4-FFF2-40B4-BE49-F238E27FC236}">
                <a16:creationId xmlns:a16="http://schemas.microsoft.com/office/drawing/2014/main" id="{4ADB838F-555A-5943-BDFE-AF1B6104585C}"/>
              </a:ext>
            </a:extLst>
          </p:cNvPr>
          <p:cNvSpPr txBox="1"/>
          <p:nvPr/>
        </p:nvSpPr>
        <p:spPr>
          <a:xfrm>
            <a:off x="8273778" y="1626858"/>
            <a:ext cx="2945624" cy="590931"/>
          </a:xfrm>
          <a:prstGeom prst="rect">
            <a:avLst/>
          </a:prstGeom>
          <a:noFill/>
        </p:spPr>
        <p:txBody>
          <a:bodyPr wrap="square" rtlCol="0">
            <a:spAutoFit/>
          </a:bodyPr>
          <a:lstStyle/>
          <a:p>
            <a:pPr algn="ctr">
              <a:lnSpc>
                <a:spcPct val="90000"/>
              </a:lnSpc>
            </a:pPr>
            <a:r>
              <a:rPr lang="en-US" dirty="0">
                <a:uFillTx/>
              </a:rPr>
              <a:t>New developer checklist snippet</a:t>
            </a:r>
          </a:p>
        </p:txBody>
      </p:sp>
    </p:spTree>
    <p:extLst>
      <p:ext uri="{BB962C8B-B14F-4D97-AF65-F5344CB8AC3E}">
        <p14:creationId xmlns:p14="http://schemas.microsoft.com/office/powerpoint/2010/main" val="30159072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idx="1"/>
          </p:nvPr>
        </p:nvSpPr>
        <p:spPr/>
        <p:txBody>
          <a:bodyPr/>
          <a:lstStyle/>
          <a:p>
            <a:endParaRPr lang="en-US" dirty="0"/>
          </a:p>
        </p:txBody>
      </p:sp>
      <p:sp>
        <p:nvSpPr>
          <p:cNvPr id="6" name="Title 5"/>
          <p:cNvSpPr>
            <a:spLocks noGrp="1"/>
          </p:cNvSpPr>
          <p:nvPr>
            <p:ph type="title"/>
          </p:nvPr>
        </p:nvSpPr>
        <p:spPr/>
        <p:txBody>
          <a:bodyPr>
            <a:normAutofit/>
          </a:bodyPr>
          <a:lstStyle/>
          <a:p>
            <a:r>
              <a:rPr lang="en-US" dirty="0"/>
              <a:t>Agile Methodologies</a:t>
            </a:r>
          </a:p>
        </p:txBody>
      </p:sp>
      <p:sp>
        <p:nvSpPr>
          <p:cNvPr id="3" name="Slide Number Placeholder 2"/>
          <p:cNvSpPr>
            <a:spLocks noGrp="1"/>
          </p:cNvSpPr>
          <p:nvPr>
            <p:ph type="sldNum" sz="quarter" idx="11"/>
          </p:nvPr>
        </p:nvSpPr>
        <p:spPr/>
        <p:txBody>
          <a:bodyPr>
            <a:normAutofit/>
          </a:bodyPr>
          <a:lstStyle/>
          <a:p>
            <a:pPr eaLnBrk="1" latinLnBrk="0" hangingPunct="1"/>
            <a:fld id="{F0C94032-CD4C-4C25-B0C2-CEC720522D92}" type="slidenum">
              <a:rPr kumimoji="0" lang="en-US" smtClean="0"/>
              <a:pPr eaLnBrk="1" latinLnBrk="0" hangingPunct="1"/>
              <a:t>9</a:t>
            </a:fld>
            <a:endParaRPr kumimoji="0" lang="en-US" dirty="0">
              <a:solidFill>
                <a:srgbClr val="FFFFFF"/>
              </a:solidFill>
            </a:endParaRPr>
          </a:p>
        </p:txBody>
      </p:sp>
    </p:spTree>
    <p:extLst>
      <p:ext uri="{BB962C8B-B14F-4D97-AF65-F5344CB8AC3E}">
        <p14:creationId xmlns:p14="http://schemas.microsoft.com/office/powerpoint/2010/main" val="2964428896"/>
      </p:ext>
    </p:extLst>
  </p:cSld>
  <p:clrMapOvr>
    <a:masterClrMapping/>
  </p:clrMapOvr>
</p:sld>
</file>

<file path=ppt/theme/theme1.xml><?xml version="1.0" encoding="utf-8"?>
<a:theme xmlns:a="http://schemas.openxmlformats.org/drawingml/2006/main" name="Presentations (Wide Screen)">
  <a:themeElements>
    <a:clrScheme name="ECP color palette">
      <a:dk1>
        <a:srgbClr val="000000"/>
      </a:dk1>
      <a:lt1>
        <a:srgbClr val="FFFFFF"/>
      </a:lt1>
      <a:dk2>
        <a:srgbClr val="266092"/>
      </a:dk2>
      <a:lt2>
        <a:srgbClr val="FFFFFF"/>
      </a:lt2>
      <a:accent1>
        <a:srgbClr val="266092"/>
      </a:accent1>
      <a:accent2>
        <a:srgbClr val="84B641"/>
      </a:accent2>
      <a:accent3>
        <a:srgbClr val="43B1E5"/>
      </a:accent3>
      <a:accent4>
        <a:srgbClr val="DA1F28"/>
      </a:accent4>
      <a:accent5>
        <a:srgbClr val="CC9900"/>
      </a:accent5>
      <a:accent6>
        <a:srgbClr val="0070B9"/>
      </a:accent6>
      <a:hlink>
        <a:srgbClr val="A03123"/>
      </a:hlink>
      <a:folHlink>
        <a:srgbClr val="00000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2"/>
        </a:solidFill>
        <a:ln>
          <a:solidFill>
            <a:schemeClr val="accent1"/>
          </a:solidFill>
        </a:ln>
        <a:effectLst/>
        <a:scene3d>
          <a:camera prst="orthographicFront">
            <a:rot lat="0" lon="0" rev="0"/>
          </a:camera>
          <a:lightRig rig="threePt" dir="t">
            <a:rot lat="0" lon="0" rev="1200000"/>
          </a:lightRig>
        </a:scene3d>
      </a:spPr>
      <a:bodyPr rot="0" spcFirstLastPara="0" vertOverflow="overflow" horzOverflow="overflow" vert="horz" wrap="square" lIns="45720" tIns="45720" rIns="45720" bIns="45720" numCol="1" rtlCol="0" fromWordArt="0" anchor="ctr" anchorCtr="0" forceAA="0" compatLnSpc="1">
        <a:prstTxWarp prst="textNoShape">
          <a:avLst/>
        </a:prstTxWarp>
        <a:noAutofit/>
      </a:bodyPr>
      <a:lstStyle>
        <a:defPPr algn="ctr">
          <a:lnSpc>
            <a:spcPct val="90000"/>
          </a:lnSpc>
          <a:defRPr dirty="0" smtClean="0">
            <a:solidFill>
              <a:schemeClr val="tx1"/>
            </a:solidFill>
            <a:uFillTx/>
          </a:defRPr>
        </a:defPPr>
      </a:lstStyle>
      <a:style>
        <a:lnRef idx="0">
          <a:schemeClr val="accent1"/>
        </a:lnRef>
        <a:fillRef idx="3">
          <a:schemeClr val="accent1"/>
        </a:fillRef>
        <a:effectRef idx="3">
          <a:schemeClr val="accent1"/>
        </a:effectRef>
        <a:fontRef idx="minor">
          <a:schemeClr val="lt1"/>
        </a:fontRef>
      </a:style>
    </a:spDef>
    <a:lnDef>
      <a:spPr/>
      <a:bodyPr/>
      <a:lstStyle/>
      <a:style>
        <a:lnRef idx="1">
          <a:schemeClr val="accent1"/>
        </a:lnRef>
        <a:fillRef idx="0">
          <a:schemeClr val="accent1"/>
        </a:fillRef>
        <a:effectRef idx="1">
          <a:schemeClr val="accent1"/>
        </a:effectRef>
        <a:fontRef idx="minor">
          <a:schemeClr val="tx1"/>
        </a:fontRef>
      </a:style>
    </a:lnDef>
    <a:txDef>
      <a:spPr>
        <a:noFill/>
      </a:spPr>
      <a:bodyPr wrap="none" rtlCol="0">
        <a:spAutoFit/>
      </a:bodyPr>
      <a:lstStyle>
        <a:defPPr algn="ctr">
          <a:lnSpc>
            <a:spcPct val="90000"/>
          </a:lnSpc>
          <a:defRPr dirty="0" smtClean="0">
            <a:uFillTx/>
          </a:defRPr>
        </a:defPPr>
      </a:lstStyle>
    </a:txDef>
  </a:objectDefaults>
  <a:extraClrSchemeLst/>
</a:theme>
</file>

<file path=ppt/theme/theme2.xml><?xml version="1.0" encoding="utf-8"?>
<a:theme xmlns:a="http://schemas.openxmlformats.org/drawingml/2006/main" name="1_Presentations (Wide Screen)">
  <a:themeElements>
    <a:clrScheme name="ECP 171103 final">
      <a:dk1>
        <a:sysClr val="windowText" lastClr="000000"/>
      </a:dk1>
      <a:lt1>
        <a:sysClr val="window" lastClr="FFFFFF"/>
      </a:lt1>
      <a:dk2>
        <a:srgbClr val="266093"/>
      </a:dk2>
      <a:lt2>
        <a:srgbClr val="FFFFFF"/>
      </a:lt2>
      <a:accent1>
        <a:srgbClr val="2A75BB"/>
      </a:accent1>
      <a:accent2>
        <a:srgbClr val="84B641"/>
      </a:accent2>
      <a:accent3>
        <a:srgbClr val="43B1E5"/>
      </a:accent3>
      <a:accent4>
        <a:srgbClr val="D13940"/>
      </a:accent4>
      <a:accent5>
        <a:srgbClr val="C39C2F"/>
      </a:accent5>
      <a:accent6>
        <a:srgbClr val="7F7F7F"/>
      </a:accent6>
      <a:hlink>
        <a:srgbClr val="A03123"/>
      </a:hlink>
      <a:folHlink>
        <a:srgbClr val="00000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solidFill>
        <a:ln>
          <a:noFill/>
        </a:ln>
        <a:effectLst>
          <a:outerShdw blurRad="44450" dist="27940" dir="5400000" algn="ctr">
            <a:srgbClr val="000000">
              <a:alpha val="32000"/>
            </a:srgbClr>
          </a:outerShdw>
        </a:effectLst>
      </a:spPr>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defPPr algn="ctr">
          <a:lnSpc>
            <a:spcPct val="90000"/>
          </a:lnSpc>
          <a:defRPr sz="2000" dirty="0">
            <a:solidFill>
              <a:schemeClr val="bg1"/>
            </a:solidFill>
          </a:defRPr>
        </a:defPPr>
      </a:lstStyle>
    </a:spDef>
    <a:txDef>
      <a:spPr>
        <a:noFill/>
      </a:spPr>
      <a:bodyPr wrap="square" lIns="118872" tIns="91440" rIns="118872" bIns="91440" rtlCol="0" anchor="ctr" anchorCtr="0">
        <a:spAutoFit/>
      </a:bodyPr>
      <a:lstStyle>
        <a:defPPr algn="l">
          <a:lnSpc>
            <a:spcPct val="90000"/>
          </a:lnSpc>
          <a:defRPr dirty="0" smtClean="0"/>
        </a:defPPr>
      </a:lstStyle>
    </a:txDef>
  </a:objectDefaults>
  <a:extraClrSchemeLst/>
  <a:extLst>
    <a:ext uri="{05A4C25C-085E-4340-85A3-A5531E510DB2}">
      <thm15:themeFamily xmlns:thm15="http://schemas.microsoft.com/office/thememl/2012/main" name="ECP_PowerPointTemplate-v1.0_20171106" id="{82BFD86B-8FF4-4B2C-AD68-5655622D7E2C}" vid="{C92328A0-5FA1-40E2-AE72-E588ED49ADDA}"/>
    </a:ext>
  </a:extLst>
</a:theme>
</file>

<file path=ppt/theme/theme3.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1">
          <a:schemeClr val="accent1"/>
        </a:fillRef>
        <a:effectRef idx="1">
          <a:schemeClr val="accent1"/>
        </a:effectRef>
        <a:fontRef idx="minor">
          <a:schemeClr val="lt1"/>
        </a:fontRef>
      </a:style>
    </a:spDef>
    <a:lnDef>
      <a:spPr/>
      <a:bodyPr/>
      <a:lstStyle/>
      <a:style>
        <a:lnRef idx="1">
          <a:schemeClr val="accent1"/>
        </a:lnRef>
        <a:fillRef idx="0">
          <a:schemeClr val="accent1"/>
        </a:fillRef>
        <a:effectRef idx="1">
          <a:schemeClr val="accent1"/>
        </a:effectRef>
        <a:fontRef idx="minor">
          <a:schemeClr val="tx1"/>
        </a:fontRef>
      </a:style>
    </a:lnDef>
    <a:txDef>
      <a:spPr/>
      <a:bodyPr/>
      <a:lstStyle/>
    </a:txDef>
  </a:objectDefaults>
  <a:extraClrSchemeLst/>
</a:theme>
</file>

<file path=ppt/theme/theme4.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1">
          <a:schemeClr val="accent1"/>
        </a:fillRef>
        <a:effectRef idx="1">
          <a:schemeClr val="accent1"/>
        </a:effectRef>
        <a:fontRef idx="minor">
          <a:schemeClr val="lt1"/>
        </a:fontRef>
      </a:style>
    </a:spDef>
    <a:lnDef>
      <a:spPr/>
      <a:bodyPr/>
      <a:lstStyle/>
      <a:style>
        <a:lnRef idx="1">
          <a:schemeClr val="accent1"/>
        </a:lnRef>
        <a:fillRef idx="0">
          <a:schemeClr val="accent1"/>
        </a:fillRef>
        <a:effectRef idx="1">
          <a:schemeClr val="accent1"/>
        </a:effectRef>
        <a:fontRef idx="minor">
          <a:schemeClr val="tx1"/>
        </a:fontRef>
      </a:style>
    </a:lnDef>
    <a:txDef>
      <a:spPr/>
      <a:bodyPr/>
      <a:lstStyle/>
    </a:txDef>
  </a:objectDefaults>
  <a:extraClrSchemeLst/>
</a:theme>
</file>

<file path=docProps/app.xml><?xml version="1.0" encoding="utf-8"?>
<Properties xmlns="http://schemas.openxmlformats.org/officeDocument/2006/extended-properties" xmlns:vt="http://schemas.openxmlformats.org/officeDocument/2006/docPropsVTypes">
  <Template>Presentations (Wide Screen)</Template>
  <TotalTime>26349</TotalTime>
  <Words>2857</Words>
  <Application>Microsoft Office PowerPoint</Application>
  <PresentationFormat>Custom</PresentationFormat>
  <Paragraphs>448</Paragraphs>
  <Slides>39</Slides>
  <Notes>1</Notes>
  <HiddenSlides>10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39</vt:i4>
      </vt:variant>
    </vt:vector>
  </HeadingPairs>
  <TitlesOfParts>
    <vt:vector size="47" baseType="lpstr">
      <vt:lpstr>Arial</vt:lpstr>
      <vt:lpstr>Arial Black</vt:lpstr>
      <vt:lpstr>Calibri</vt:lpstr>
      <vt:lpstr>Comic Sans MS</vt:lpstr>
      <vt:lpstr>Wingdings</vt:lpstr>
      <vt:lpstr>Wingdings 2</vt:lpstr>
      <vt:lpstr>Presentations (Wide Screen)</vt:lpstr>
      <vt:lpstr>1_Presentations (Wide Screen)</vt:lpstr>
      <vt:lpstr>Agile Methodologies</vt:lpstr>
      <vt:lpstr>License, Citation and Acknowledgements</vt:lpstr>
      <vt:lpstr>Outline</vt:lpstr>
      <vt:lpstr>Small Teams</vt:lpstr>
      <vt:lpstr>Small team interaction model</vt:lpstr>
      <vt:lpstr>Small team challenges</vt:lpstr>
      <vt:lpstr>Research Team Member Lifecycle</vt:lpstr>
      <vt:lpstr>Checklists &amp; Policies</vt:lpstr>
      <vt:lpstr>Agile Methodologies</vt:lpstr>
      <vt:lpstr>Why Agile?</vt:lpstr>
      <vt:lpstr>What is Agile?</vt:lpstr>
      <vt:lpstr>What is Agile?</vt:lpstr>
      <vt:lpstr>Principles behind the Agile Manifesto</vt:lpstr>
      <vt:lpstr>Principles behind the Agile Manifesto</vt:lpstr>
      <vt:lpstr>Getting Started with Agile</vt:lpstr>
      <vt:lpstr>Basic Kanban</vt:lpstr>
      <vt:lpstr>Kanban principles</vt:lpstr>
      <vt:lpstr>Personal Kanban</vt:lpstr>
      <vt:lpstr>Kanban tools</vt:lpstr>
      <vt:lpstr>Big question: How many tasks?</vt:lpstr>
      <vt:lpstr>Importance of “In Progress” concept for you</vt:lpstr>
      <vt:lpstr>Building on Kanban</vt:lpstr>
      <vt:lpstr>Building on Kanban</vt:lpstr>
      <vt:lpstr>Building on Kanban</vt:lpstr>
      <vt:lpstr>Building on Kanban</vt:lpstr>
      <vt:lpstr>Samples from Collegeville Org: Kanban Board</vt:lpstr>
      <vt:lpstr>Kanban in GitHub</vt:lpstr>
      <vt:lpstr>Building on Kanban</vt:lpstr>
      <vt:lpstr>Other Resources</vt:lpstr>
      <vt:lpstr>Agenda</vt:lpstr>
      <vt:lpstr>A Bit about Scrum: Roles</vt:lpstr>
      <vt:lpstr>A Bit about Scrum: Process</vt:lpstr>
      <vt:lpstr>Team Management Example - Practice</vt:lpstr>
      <vt:lpstr>Step 1: Create Issues-only GitHub repo</vt:lpstr>
      <vt:lpstr>Step 2: Define Team Policy</vt:lpstr>
      <vt:lpstr>Step 3a: Create Issues</vt:lpstr>
      <vt:lpstr>Step 3b: Create Initiation Checklist</vt:lpstr>
      <vt:lpstr>Step 4: Create Kanban Board</vt:lpstr>
      <vt:lpstr>Next Steps: Real Life</vt:lpstr>
    </vt:vector>
  </TitlesOfParts>
  <Company>ORNL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Roy, Donna Jo</dc:creator>
  <cp:lastModifiedBy>Bernholdt, David</cp:lastModifiedBy>
  <cp:revision>329</cp:revision>
  <cp:lastPrinted>2015-09-14T20:56:03Z</cp:lastPrinted>
  <dcterms:created xsi:type="dcterms:W3CDTF">2015-03-03T13:47:39Z</dcterms:created>
  <dcterms:modified xsi:type="dcterms:W3CDTF">2021-05-21T20:54:55Z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0x010100FD8C9FA997CE7149ACE841742BF8ADC0</vt:lpwstr>
  </property>
</Properties>
</file>